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51"/>
  </p:notesMasterIdLst>
  <p:sldIdLst>
    <p:sldId id="256" r:id="rId2"/>
    <p:sldId id="268" r:id="rId3"/>
    <p:sldId id="269" r:id="rId4"/>
    <p:sldId id="270" r:id="rId5"/>
    <p:sldId id="257" r:id="rId6"/>
    <p:sldId id="258" r:id="rId7"/>
    <p:sldId id="265" r:id="rId8"/>
    <p:sldId id="266" r:id="rId9"/>
    <p:sldId id="267" r:id="rId10"/>
    <p:sldId id="262" r:id="rId11"/>
    <p:sldId id="263" r:id="rId12"/>
    <p:sldId id="264" r:id="rId13"/>
    <p:sldId id="275" r:id="rId14"/>
    <p:sldId id="276" r:id="rId15"/>
    <p:sldId id="317" r:id="rId16"/>
    <p:sldId id="277" r:id="rId17"/>
    <p:sldId id="278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271" r:id="rId42"/>
    <p:sldId id="272" r:id="rId43"/>
    <p:sldId id="273" r:id="rId44"/>
    <p:sldId id="274" r:id="rId45"/>
    <p:sldId id="310" r:id="rId46"/>
    <p:sldId id="318" r:id="rId47"/>
    <p:sldId id="319" r:id="rId48"/>
    <p:sldId id="320" r:id="rId49"/>
    <p:sldId id="303" r:id="rId5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28" autoAdjust="0"/>
    <p:restoredTop sz="87108" autoAdjust="0"/>
  </p:normalViewPr>
  <p:slideViewPr>
    <p:cSldViewPr>
      <p:cViewPr varScale="1">
        <p:scale>
          <a:sx n="118" d="100"/>
          <a:sy n="118" d="100"/>
        </p:scale>
        <p:origin x="120" y="31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Relationship Id="rId4" Type="http://schemas.openxmlformats.org/officeDocument/2006/relationships/image" Target="../media/image4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59.png"/><Relationship Id="rId4" Type="http://schemas.openxmlformats.org/officeDocument/2006/relationships/image" Target="../media/image62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59.png"/><Relationship Id="rId6" Type="http://schemas.openxmlformats.org/officeDocument/2006/relationships/image" Target="../media/image68.wmf"/><Relationship Id="rId5" Type="http://schemas.openxmlformats.org/officeDocument/2006/relationships/image" Target="../media/image67.wmf"/><Relationship Id="rId4" Type="http://schemas.openxmlformats.org/officeDocument/2006/relationships/image" Target="../media/image6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F60D6F-4BF6-4A6B-B984-6CA98B7E9355}" type="datetimeFigureOut">
              <a:rPr lang="zh-TW" altLang="en-US" smtClean="0"/>
              <a:t>2016/9/10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CA91F3-FE82-45FC-879C-F9F519AEEE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5703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A91F3-FE82-45FC-879C-F9F519AEEE3B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9645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2299A5-73CB-475A-BD37-684D713A062B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348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48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6723059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B63028-749A-450C-B873-12D548C9CA40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349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49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268289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752601-833A-4276-9147-A4C8195CBCA1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350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50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2195207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6493DF-0552-4C90-A446-4A62366E60F4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351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51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8534793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424081-E28E-4554-81F4-88841E898D61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352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42619033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073B9C-94FB-4480-8AE5-A0671FB4AAD5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353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53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8419761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B7FCBD-268E-40C3-9493-1D1B927C9988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354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 dirty="0"/>
          </a:p>
        </p:txBody>
      </p:sp>
    </p:spTree>
    <p:extLst>
      <p:ext uri="{BB962C8B-B14F-4D97-AF65-F5344CB8AC3E}">
        <p14:creationId xmlns:p14="http://schemas.microsoft.com/office/powerpoint/2010/main" val="30709084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B5FA59-75C6-40D1-8707-8A75253E4B3B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355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55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2629677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EF692B-C2FA-4297-A903-49EEB1DD9F7F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356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8800675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46881A-053B-4460-96E2-91A1D4F9581C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357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51918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A91F3-FE82-45FC-879C-F9F519AEEE3B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77757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735C86-8A7B-431E-AFF5-AB4EC4C3E253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358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008910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F14257-E3A1-4273-A92E-FE9C24D740B4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359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59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0819819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59A043-C378-4F98-95FA-579B16C6695D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360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60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9248196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1F9332-61FD-4356-9D02-4151439BD06D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361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61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40672810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0480AB7-9A92-4F95-B46D-B9D66D8D0AAD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362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62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6340197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D132C8-4CA3-4589-ABC5-B20D5699C0E5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363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63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8675910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2A4294-CF09-40DB-8B39-23987C8C7B12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364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64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313046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zh-TW"/>
              <a:t>Surface parametrizations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zh-TW"/>
              <a:t>2001/05/18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zh-TW"/>
              <a:t>IMA Workshop on Computer Graphics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6DFC15-D5AD-4E79-BDEE-88FC4DAB4B55}" type="slidenum">
              <a:rPr lang="en-US" altLang="zh-TW"/>
              <a:pPr/>
              <a:t>14</a:t>
            </a:fld>
            <a:endParaRPr lang="en-US" altLang="zh-TW"/>
          </a:p>
        </p:txBody>
      </p:sp>
      <p:sp>
        <p:nvSpPr>
          <p:cNvPr id="91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4485" indent="-224485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91963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0FBAD1-CDBD-4CF9-967B-B34F1E1C9E84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342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42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714415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B92AC8-2D0E-4E45-9330-2463688AC6BD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343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403101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A12B07-5B7A-4ECC-9B03-65D2128285BB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344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44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100102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50135F-811F-4D24-B5A6-FB1F185CEF0B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345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975426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3ACF8F-7B72-4E26-93FF-AF740D530272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346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730682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4CF84F-D725-42E9-BD68-E7198F5B4816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347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47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337370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0C37B-1D9F-4312-8396-0C561B255505}" type="datetimeFigureOut">
              <a:rPr lang="zh-TW" altLang="en-US" smtClean="0"/>
              <a:t>2016/9/10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F9326-060A-431E-9BEA-C1CFF98DE3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7255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0C37B-1D9F-4312-8396-0C561B255505}" type="datetimeFigureOut">
              <a:rPr lang="zh-TW" altLang="en-US" smtClean="0"/>
              <a:t>2016/9/10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F9326-060A-431E-9BEA-C1CFF98DE3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7367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0C37B-1D9F-4312-8396-0C561B255505}" type="datetimeFigureOut">
              <a:rPr lang="zh-TW" altLang="en-US" smtClean="0"/>
              <a:t>2016/9/10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F9326-060A-431E-9BEA-C1CFF98DE3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1422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0C37B-1D9F-4312-8396-0C561B255505}" type="datetimeFigureOut">
              <a:rPr lang="zh-TW" altLang="en-US" smtClean="0"/>
              <a:t>2016/9/10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F9326-060A-431E-9BEA-C1CFF98DE3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0499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0C37B-1D9F-4312-8396-0C561B255505}" type="datetimeFigureOut">
              <a:rPr lang="zh-TW" altLang="en-US" smtClean="0"/>
              <a:t>2016/9/10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F9326-060A-431E-9BEA-C1CFF98DE3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01360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28963" y="365127"/>
            <a:ext cx="8224837" cy="1325563"/>
          </a:xfrm>
        </p:spPr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0C37B-1D9F-4312-8396-0C561B255505}" type="datetimeFigureOut">
              <a:rPr lang="zh-TW" altLang="en-US" smtClean="0"/>
              <a:t>2016/9/10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F9326-060A-431E-9BEA-C1CFF98DE3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5223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0C37B-1D9F-4312-8396-0C561B255505}" type="datetimeFigureOut">
              <a:rPr lang="zh-TW" altLang="en-US" smtClean="0"/>
              <a:t>2016/9/10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F9326-060A-431E-9BEA-C1CFF98DE3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2442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0C37B-1D9F-4312-8396-0C561B255505}" type="datetimeFigureOut">
              <a:rPr lang="zh-TW" altLang="en-US" smtClean="0"/>
              <a:t>2016/9/10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F9326-060A-431E-9BEA-C1CFF98DE3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2004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0C37B-1D9F-4312-8396-0C561B255505}" type="datetimeFigureOut">
              <a:rPr lang="zh-TW" altLang="en-US" smtClean="0"/>
              <a:t>2016/9/10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F9326-060A-431E-9BEA-C1CFF98DE3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1954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0C37B-1D9F-4312-8396-0C561B255505}" type="datetimeFigureOut">
              <a:rPr lang="zh-TW" altLang="en-US" smtClean="0"/>
              <a:t>2016/9/10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F9326-060A-431E-9BEA-C1CFF98DE3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2361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0C37B-1D9F-4312-8396-0C561B255505}" type="datetimeFigureOut">
              <a:rPr lang="zh-TW" altLang="en-US" smtClean="0"/>
              <a:t>2016/9/10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F9326-060A-431E-9BEA-C1CFF98DE3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5648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D0C37B-1D9F-4312-8396-0C561B255505}" type="datetimeFigureOut">
              <a:rPr lang="zh-TW" altLang="en-US" smtClean="0"/>
              <a:t>2016/9/10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8F9326-060A-431E-9BEA-C1CFF98DE3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6554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5.wmf"/><Relationship Id="rId4" Type="http://schemas.openxmlformats.org/officeDocument/2006/relationships/oleObject" Target="../embeddings/oleObject1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49.wmf"/><Relationship Id="rId5" Type="http://schemas.openxmlformats.org/officeDocument/2006/relationships/image" Target="../media/image46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48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7.wmf"/><Relationship Id="rId4" Type="http://schemas.openxmlformats.org/officeDocument/2006/relationships/oleObject" Target="../embeddings/oleObject6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wmf"/><Relationship Id="rId4" Type="http://schemas.openxmlformats.org/officeDocument/2006/relationships/image" Target="../media/image51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w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62.wmf"/><Relationship Id="rId4" Type="http://schemas.openxmlformats.org/officeDocument/2006/relationships/image" Target="../media/image59.png"/><Relationship Id="rId9" Type="http://schemas.openxmlformats.org/officeDocument/2006/relationships/oleObject" Target="../embeddings/oleObject10.bin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13" Type="http://schemas.openxmlformats.org/officeDocument/2006/relationships/image" Target="../media/image63.png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6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4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5" Type="http://schemas.openxmlformats.org/officeDocument/2006/relationships/image" Target="../media/image68.wmf"/><Relationship Id="rId10" Type="http://schemas.openxmlformats.org/officeDocument/2006/relationships/image" Target="../media/image66.wmf"/><Relationship Id="rId4" Type="http://schemas.openxmlformats.org/officeDocument/2006/relationships/image" Target="../media/image59.png"/><Relationship Id="rId9" Type="http://schemas.openxmlformats.org/officeDocument/2006/relationships/oleObject" Target="../embeddings/oleObject14.bin"/><Relationship Id="rId14" Type="http://schemas.openxmlformats.org/officeDocument/2006/relationships/oleObject" Target="../embeddings/oleObject16.bin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defTabSz="914400"/>
            <a:r>
              <a:rPr lang="en-US" altLang="zh-TW" sz="4800" b="1" dirty="0">
                <a:solidFill>
                  <a:prstClr val="black"/>
                </a:solidFill>
              </a:rPr>
              <a:t>Introduction to </a:t>
            </a:r>
            <a:br>
              <a:rPr lang="en-US" altLang="zh-TW" sz="4800" b="1" dirty="0">
                <a:solidFill>
                  <a:prstClr val="black"/>
                </a:solidFill>
              </a:rPr>
            </a:br>
            <a:r>
              <a:rPr lang="en-US" altLang="zh-TW" sz="4800" b="1" dirty="0">
                <a:solidFill>
                  <a:prstClr val="black"/>
                </a:solidFill>
              </a:rPr>
              <a:t>Computer Graphics</a:t>
            </a:r>
            <a:endParaRPr lang="zh-TW" altLang="en-US" sz="4800" b="1" dirty="0">
              <a:solidFill>
                <a:prstClr val="black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altLang="zh-TW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Parameterization</a:t>
            </a:r>
            <a:endParaRPr lang="zh-TW" alt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091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Surface Parameterization</a:t>
            </a:r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693" y="1556792"/>
            <a:ext cx="7843428" cy="4128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3645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Surface Parameterization</a:t>
            </a:r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886" y="1484784"/>
            <a:ext cx="7786886" cy="4277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8925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Objectives</a:t>
            </a:r>
            <a:endParaRPr lang="zh-TW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1340768"/>
            <a:ext cx="7935282" cy="4408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986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Planar Parameterization</a:t>
            </a:r>
            <a:endParaRPr lang="zh-TW" altLang="en-US" dirty="0"/>
          </a:p>
        </p:txBody>
      </p:sp>
      <p:pic>
        <p:nvPicPr>
          <p:cNvPr id="4" name="Picture 17" descr="v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Gray">
          <a:xfrm>
            <a:off x="8903277" y="1904517"/>
            <a:ext cx="2381341" cy="2381341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5" name="Picture 7" descr="v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Gray">
          <a:xfrm>
            <a:off x="983432" y="1948618"/>
            <a:ext cx="2431987" cy="2431987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6" name="Picture 8" descr="original"/>
          <p:cNvPicPr>
            <a:picLocks noChangeAspect="1" noChangeArrowheads="1"/>
          </p:cNvPicPr>
          <p:nvPr/>
        </p:nvPicPr>
        <p:blipFill>
          <a:blip r:embed="rId4" cstate="print">
            <a:lum bright="-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Gray">
          <a:xfrm>
            <a:off x="4571885" y="1951328"/>
            <a:ext cx="2448272" cy="2448272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sp>
        <p:nvSpPr>
          <p:cNvPr id="7" name="Line 9"/>
          <p:cNvSpPr>
            <a:spLocks noChangeShapeType="1"/>
          </p:cNvSpPr>
          <p:nvPr/>
        </p:nvSpPr>
        <p:spPr bwMode="blackGray">
          <a:xfrm>
            <a:off x="3461909" y="2832254"/>
            <a:ext cx="1049915" cy="9384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>
            <a:outerShdw dist="63500" dir="3187806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zh-TW" altLang="en-US"/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blackGray">
          <a:xfrm>
            <a:off x="3719972" y="2841638"/>
            <a:ext cx="6254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600" dirty="0">
                <a:effectLst>
                  <a:outerShdw blurRad="38100" dist="38100" dir="2700000" algn="tl">
                    <a:srgbClr val="000000"/>
                  </a:outerShdw>
                </a:effectLst>
                <a:ea typeface="新細明體" charset="-120"/>
              </a:rPr>
              <a:t>cut</a:t>
            </a:r>
          </a:p>
        </p:txBody>
      </p:sp>
      <p:sp>
        <p:nvSpPr>
          <p:cNvPr id="10" name="Line 14"/>
          <p:cNvSpPr>
            <a:spLocks noChangeShapeType="1"/>
          </p:cNvSpPr>
          <p:nvPr/>
        </p:nvSpPr>
        <p:spPr bwMode="blackGray">
          <a:xfrm rot="8100000" flipH="1" flipV="1">
            <a:off x="7349529" y="2239765"/>
            <a:ext cx="1224377" cy="120129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>
            <a:outerShdw dist="63500" dir="3187806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zh-TW" altLang="en-US"/>
          </a:p>
        </p:txBody>
      </p:sp>
      <p:sp>
        <p:nvSpPr>
          <p:cNvPr id="11" name="Text Box 15"/>
          <p:cNvSpPr txBox="1">
            <a:spLocks noChangeArrowheads="1"/>
          </p:cNvSpPr>
          <p:nvPr/>
        </p:nvSpPr>
        <p:spPr bwMode="blackGray">
          <a:xfrm>
            <a:off x="7004530" y="2841637"/>
            <a:ext cx="1814792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sz="2600" dirty="0" err="1">
                <a:effectLst>
                  <a:outerShdw blurRad="38100" dist="38100" dir="2700000" algn="tl">
                    <a:srgbClr val="000000"/>
                  </a:outerShdw>
                </a:effectLst>
                <a:ea typeface="新細明體" charset="-120"/>
              </a:rPr>
              <a:t>parametrize</a:t>
            </a:r>
            <a:endParaRPr lang="en-US" altLang="zh-TW" sz="2600" dirty="0">
              <a:effectLst>
                <a:outerShdw blurRad="38100" dist="38100" dir="2700000" algn="tl">
                  <a:srgbClr val="000000"/>
                </a:outerShdw>
              </a:effectLst>
              <a:ea typeface="新細明體" charset="-120"/>
            </a:endParaRPr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blackGray">
          <a:xfrm rot="8100000" flipV="1">
            <a:off x="9932398" y="4449647"/>
            <a:ext cx="535955" cy="53618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>
            <a:outerShdw dist="63500" dir="3187806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zh-TW" altLang="en-US"/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blackGray">
          <a:xfrm>
            <a:off x="9342319" y="5096797"/>
            <a:ext cx="171611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sz="2600" dirty="0">
                <a:effectLst>
                  <a:outerShdw blurRad="38100" dist="38100" dir="2700000" algn="tl">
                    <a:srgbClr val="000000"/>
                  </a:outerShdw>
                </a:effectLst>
                <a:ea typeface="新細明體" charset="-120"/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56924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Gray">
          <a:xfrm>
            <a:off x="6168009" y="1844824"/>
            <a:ext cx="3348707" cy="3348707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3" name="Picture 33" descr="t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Gray">
          <a:xfrm>
            <a:off x="1881188" y="1844824"/>
            <a:ext cx="3348706" cy="3348707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/>
              <a:t>Spherical </a:t>
            </a:r>
            <a:r>
              <a:rPr lang="en-US" altLang="zh-TW" b="1" dirty="0" err="1"/>
              <a:t>Parameterizaiton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48243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MAPS: Multiresolution Adaptive Parameterization of </a:t>
            </a:r>
            <a:r>
              <a:rPr lang="en-US" altLang="zh-TW" dirty="0" smtClean="0"/>
              <a:t>Surfaces</a:t>
            </a:r>
            <a:endParaRPr lang="zh-TW" altLang="en-US" dirty="0"/>
          </a:p>
        </p:txBody>
      </p:sp>
      <p:pic>
        <p:nvPicPr>
          <p:cNvPr id="3" name="Picture 2" descr="C:\Users\Yao\Desktop\Mult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664" y="1581211"/>
            <a:ext cx="2517073" cy="377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970" y="1597607"/>
            <a:ext cx="2754872" cy="211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338" y="4092674"/>
            <a:ext cx="2655504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5435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bunny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17654"/>
            <a:ext cx="379095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ine 12"/>
          <p:cNvSpPr>
            <a:spLocks noChangeShapeType="1"/>
          </p:cNvSpPr>
          <p:nvPr/>
        </p:nvSpPr>
        <p:spPr bwMode="auto">
          <a:xfrm>
            <a:off x="9498014" y="3433768"/>
            <a:ext cx="617537" cy="9842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" name="Line 13"/>
          <p:cNvSpPr>
            <a:spLocks noChangeShapeType="1"/>
          </p:cNvSpPr>
          <p:nvPr/>
        </p:nvSpPr>
        <p:spPr bwMode="auto">
          <a:xfrm flipH="1" flipV="1">
            <a:off x="8437564" y="2084392"/>
            <a:ext cx="7937" cy="773112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9907588" y="366078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chemeClr val="accent2"/>
                </a:solidFill>
                <a:ea typeface="新細明體" charset="-120"/>
              </a:rPr>
              <a:t>u</a:t>
            </a:r>
          </a:p>
        </p:txBody>
      </p:sp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7380288" y="3706817"/>
            <a:ext cx="298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chemeClr val="accent2"/>
                </a:solidFill>
                <a:ea typeface="新細明體" charset="-120"/>
              </a:rPr>
              <a:t>v</a:t>
            </a:r>
          </a:p>
        </p:txBody>
      </p:sp>
      <p:sp>
        <p:nvSpPr>
          <p:cNvPr id="10" name="Text Box 16"/>
          <p:cNvSpPr txBox="1">
            <a:spLocks noChangeArrowheads="1"/>
          </p:cNvSpPr>
          <p:nvPr/>
        </p:nvSpPr>
        <p:spPr bwMode="auto">
          <a:xfrm>
            <a:off x="8532813" y="2070105"/>
            <a:ext cx="34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chemeClr val="accent2"/>
                </a:solidFill>
                <a:ea typeface="新細明體" charset="-120"/>
              </a:rPr>
              <a:t>w</a:t>
            </a:r>
          </a:p>
        </p:txBody>
      </p:sp>
      <p:sp>
        <p:nvSpPr>
          <p:cNvPr id="11" name="Line 17"/>
          <p:cNvSpPr>
            <a:spLocks noChangeShapeType="1"/>
          </p:cNvSpPr>
          <p:nvPr/>
        </p:nvSpPr>
        <p:spPr bwMode="auto">
          <a:xfrm flipH="1">
            <a:off x="7578725" y="3557592"/>
            <a:ext cx="522288" cy="5461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12" name="Picture 20" descr="bunny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08" y="1462091"/>
            <a:ext cx="3733800" cy="417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標題 1"/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PolyCube</a:t>
            </a:r>
            <a:r>
              <a:rPr lang="en-US" altLang="zh-TW" dirty="0"/>
              <a:t>  </a:t>
            </a:r>
            <a:r>
              <a:rPr lang="en-US" altLang="zh-TW" dirty="0" smtClean="0"/>
              <a:t>Parameterization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2990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image10"/>
          <p:cNvPicPr>
            <a:picLocks noChangeAspect="1" noChangeArrowheads="1"/>
          </p:cNvPicPr>
          <p:nvPr/>
        </p:nvPicPr>
        <p:blipFill>
          <a:blip r:embed="rId2">
            <a:lum bright="24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00" y="1693741"/>
            <a:ext cx="6791325" cy="326231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</p:pic>
      <p:pic>
        <p:nvPicPr>
          <p:cNvPr id="4" name="Picture 9" descr="image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2276872"/>
            <a:ext cx="2292350" cy="249555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Bounded-distortion Piecewise Mesh </a:t>
            </a:r>
            <a:r>
              <a:rPr lang="en-US" altLang="zh-TW" dirty="0" smtClean="0"/>
              <a:t>Parameterization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341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31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1600200"/>
            <a:ext cx="4638675" cy="280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9314" name="Text Box 2"/>
          <p:cNvSpPr txBox="1">
            <a:spLocks noChangeArrowheads="1"/>
          </p:cNvSpPr>
          <p:nvPr/>
        </p:nvSpPr>
        <p:spPr bwMode="auto">
          <a:xfrm>
            <a:off x="2895600" y="5229200"/>
            <a:ext cx="2286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0"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The 3D surface</a:t>
            </a:r>
            <a:endParaRPr lang="en-US"/>
          </a:p>
        </p:txBody>
      </p:sp>
      <p:sp>
        <p:nvSpPr>
          <p:cNvPr id="269315" name="Text Box 3"/>
          <p:cNvSpPr txBox="1">
            <a:spLocks noChangeArrowheads="1"/>
          </p:cNvSpPr>
          <p:nvPr/>
        </p:nvSpPr>
        <p:spPr bwMode="auto">
          <a:xfrm>
            <a:off x="7162800" y="5229200"/>
            <a:ext cx="2667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0"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The planar patch</a:t>
            </a:r>
            <a:endParaRPr lang="en-US"/>
          </a:p>
        </p:txBody>
      </p:sp>
      <p:pic>
        <p:nvPicPr>
          <p:cNvPr id="269320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16" y="3124200"/>
            <a:ext cx="825500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274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34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1600200"/>
            <a:ext cx="4638675" cy="287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0339" name="Text Box 3"/>
          <p:cNvSpPr txBox="1">
            <a:spLocks noChangeArrowheads="1"/>
          </p:cNvSpPr>
          <p:nvPr/>
        </p:nvSpPr>
        <p:spPr bwMode="auto">
          <a:xfrm>
            <a:off x="2895600" y="5229200"/>
            <a:ext cx="2286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0"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The 3D surface</a:t>
            </a:r>
            <a:endParaRPr lang="en-US"/>
          </a:p>
        </p:txBody>
      </p:sp>
      <p:sp>
        <p:nvSpPr>
          <p:cNvPr id="270340" name="Text Box 4"/>
          <p:cNvSpPr txBox="1">
            <a:spLocks noChangeArrowheads="1"/>
          </p:cNvSpPr>
          <p:nvPr/>
        </p:nvSpPr>
        <p:spPr bwMode="auto">
          <a:xfrm>
            <a:off x="7162800" y="5229200"/>
            <a:ext cx="2667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0"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The planar patch</a:t>
            </a:r>
            <a:endParaRPr lang="en-US"/>
          </a:p>
        </p:txBody>
      </p:sp>
      <p:pic>
        <p:nvPicPr>
          <p:cNvPr id="27034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804" y="3124200"/>
            <a:ext cx="825500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0343" name="Oval 7"/>
          <p:cNvSpPr>
            <a:spLocks noChangeArrowheads="1"/>
          </p:cNvSpPr>
          <p:nvPr/>
        </p:nvSpPr>
        <p:spPr bwMode="auto">
          <a:xfrm>
            <a:off x="3934271" y="2362200"/>
            <a:ext cx="457200" cy="533400"/>
          </a:xfrm>
          <a:prstGeom prst="ellipse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827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0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0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34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Motivation</a:t>
            </a:r>
            <a:endParaRPr lang="zh-TW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520" y="1514044"/>
            <a:ext cx="7820511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3114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367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224" y="2743200"/>
            <a:ext cx="992188" cy="1436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136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1600200"/>
            <a:ext cx="4638675" cy="280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1363" name="Text Box 3"/>
          <p:cNvSpPr txBox="1">
            <a:spLocks noChangeArrowheads="1"/>
          </p:cNvSpPr>
          <p:nvPr/>
        </p:nvSpPr>
        <p:spPr bwMode="auto">
          <a:xfrm>
            <a:off x="2895600" y="5229200"/>
            <a:ext cx="2286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0"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The 3D surface</a:t>
            </a:r>
            <a:endParaRPr lang="en-US"/>
          </a:p>
        </p:txBody>
      </p:sp>
      <p:sp>
        <p:nvSpPr>
          <p:cNvPr id="271364" name="Text Box 4"/>
          <p:cNvSpPr txBox="1">
            <a:spLocks noChangeArrowheads="1"/>
          </p:cNvSpPr>
          <p:nvPr/>
        </p:nvSpPr>
        <p:spPr bwMode="auto">
          <a:xfrm>
            <a:off x="7162800" y="5229200"/>
            <a:ext cx="2667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0"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The planar patch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30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39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1600200"/>
            <a:ext cx="4638675" cy="284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238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224" y="2743200"/>
            <a:ext cx="992188" cy="1436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2388" name="Text Box 4"/>
          <p:cNvSpPr txBox="1">
            <a:spLocks noChangeArrowheads="1"/>
          </p:cNvSpPr>
          <p:nvPr/>
        </p:nvSpPr>
        <p:spPr bwMode="auto">
          <a:xfrm>
            <a:off x="2895600" y="5229200"/>
            <a:ext cx="2286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0"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The 3D surface</a:t>
            </a:r>
            <a:endParaRPr lang="en-US"/>
          </a:p>
        </p:txBody>
      </p:sp>
      <p:sp>
        <p:nvSpPr>
          <p:cNvPr id="272389" name="Text Box 5"/>
          <p:cNvSpPr txBox="1">
            <a:spLocks noChangeArrowheads="1"/>
          </p:cNvSpPr>
          <p:nvPr/>
        </p:nvSpPr>
        <p:spPr bwMode="auto">
          <a:xfrm>
            <a:off x="7162800" y="5229200"/>
            <a:ext cx="2667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0"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The planar patch</a:t>
            </a:r>
            <a:endParaRPr lang="en-US"/>
          </a:p>
        </p:txBody>
      </p:sp>
      <p:sp>
        <p:nvSpPr>
          <p:cNvPr id="272391" name="Oval 7"/>
          <p:cNvSpPr>
            <a:spLocks noChangeArrowheads="1"/>
          </p:cNvSpPr>
          <p:nvPr/>
        </p:nvSpPr>
        <p:spPr bwMode="auto">
          <a:xfrm>
            <a:off x="4539679" y="2819400"/>
            <a:ext cx="457200" cy="533400"/>
          </a:xfrm>
          <a:prstGeom prst="ellipse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341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2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2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39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416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16" y="2743200"/>
            <a:ext cx="1563688" cy="144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341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1600200"/>
            <a:ext cx="4638675" cy="280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3412" name="Text Box 4"/>
          <p:cNvSpPr txBox="1">
            <a:spLocks noChangeArrowheads="1"/>
          </p:cNvSpPr>
          <p:nvPr/>
        </p:nvSpPr>
        <p:spPr bwMode="auto">
          <a:xfrm>
            <a:off x="2895600" y="5229200"/>
            <a:ext cx="2286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0"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The 3D surface</a:t>
            </a:r>
            <a:endParaRPr lang="en-US"/>
          </a:p>
        </p:txBody>
      </p:sp>
      <p:sp>
        <p:nvSpPr>
          <p:cNvPr id="273413" name="Text Box 5"/>
          <p:cNvSpPr txBox="1">
            <a:spLocks noChangeArrowheads="1"/>
          </p:cNvSpPr>
          <p:nvPr/>
        </p:nvSpPr>
        <p:spPr bwMode="auto">
          <a:xfrm>
            <a:off x="7162800" y="5229200"/>
            <a:ext cx="2667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0"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The planar patch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39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43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1600200"/>
            <a:ext cx="4638675" cy="287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443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16" y="2743200"/>
            <a:ext cx="1563688" cy="144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4436" name="Text Box 4"/>
          <p:cNvSpPr txBox="1">
            <a:spLocks noChangeArrowheads="1"/>
          </p:cNvSpPr>
          <p:nvPr/>
        </p:nvSpPr>
        <p:spPr bwMode="auto">
          <a:xfrm>
            <a:off x="2895600" y="5229200"/>
            <a:ext cx="2286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0"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The 3D surface</a:t>
            </a:r>
            <a:endParaRPr lang="en-US"/>
          </a:p>
        </p:txBody>
      </p:sp>
      <p:sp>
        <p:nvSpPr>
          <p:cNvPr id="274437" name="Text Box 5"/>
          <p:cNvSpPr txBox="1">
            <a:spLocks noChangeArrowheads="1"/>
          </p:cNvSpPr>
          <p:nvPr/>
        </p:nvSpPr>
        <p:spPr bwMode="auto">
          <a:xfrm>
            <a:off x="7162800" y="5229200"/>
            <a:ext cx="2667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0"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The planar patch</a:t>
            </a:r>
            <a:endParaRPr lang="en-US"/>
          </a:p>
        </p:txBody>
      </p:sp>
      <p:sp>
        <p:nvSpPr>
          <p:cNvPr id="274439" name="Oval 7"/>
          <p:cNvSpPr>
            <a:spLocks noChangeArrowheads="1"/>
          </p:cNvSpPr>
          <p:nvPr/>
        </p:nvSpPr>
        <p:spPr bwMode="auto">
          <a:xfrm>
            <a:off x="2715071" y="3124200"/>
            <a:ext cx="457200" cy="533400"/>
          </a:xfrm>
          <a:prstGeom prst="ellipse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6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4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4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43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465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0" y="2743200"/>
            <a:ext cx="2046288" cy="144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5462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1600200"/>
            <a:ext cx="4638675" cy="280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5460" name="Text Box 4"/>
          <p:cNvSpPr txBox="1">
            <a:spLocks noChangeArrowheads="1"/>
          </p:cNvSpPr>
          <p:nvPr/>
        </p:nvSpPr>
        <p:spPr bwMode="auto">
          <a:xfrm>
            <a:off x="2895600" y="5229200"/>
            <a:ext cx="2286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0"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The 3D surface</a:t>
            </a:r>
            <a:endParaRPr lang="en-US"/>
          </a:p>
        </p:txBody>
      </p:sp>
      <p:sp>
        <p:nvSpPr>
          <p:cNvPr id="275461" name="Text Box 5"/>
          <p:cNvSpPr txBox="1">
            <a:spLocks noChangeArrowheads="1"/>
          </p:cNvSpPr>
          <p:nvPr/>
        </p:nvSpPr>
        <p:spPr bwMode="auto">
          <a:xfrm>
            <a:off x="7162800" y="5229200"/>
            <a:ext cx="2667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0"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The planar patch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090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86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1600200"/>
            <a:ext cx="4638675" cy="284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48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0" y="2743200"/>
            <a:ext cx="2046288" cy="144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6484" name="Text Box 4"/>
          <p:cNvSpPr txBox="1">
            <a:spLocks noChangeArrowheads="1"/>
          </p:cNvSpPr>
          <p:nvPr/>
        </p:nvSpPr>
        <p:spPr bwMode="auto">
          <a:xfrm>
            <a:off x="2895600" y="5229200"/>
            <a:ext cx="2286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0"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The 3D surface</a:t>
            </a:r>
            <a:endParaRPr lang="en-US"/>
          </a:p>
        </p:txBody>
      </p:sp>
      <p:sp>
        <p:nvSpPr>
          <p:cNvPr id="276485" name="Text Box 5"/>
          <p:cNvSpPr txBox="1">
            <a:spLocks noChangeArrowheads="1"/>
          </p:cNvSpPr>
          <p:nvPr/>
        </p:nvSpPr>
        <p:spPr bwMode="auto">
          <a:xfrm>
            <a:off x="7162800" y="5229200"/>
            <a:ext cx="2667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0"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The planar patch</a:t>
            </a:r>
            <a:endParaRPr lang="en-US"/>
          </a:p>
        </p:txBody>
      </p:sp>
      <p:sp>
        <p:nvSpPr>
          <p:cNvPr id="276487" name="Oval 7"/>
          <p:cNvSpPr>
            <a:spLocks noChangeArrowheads="1"/>
          </p:cNvSpPr>
          <p:nvPr/>
        </p:nvSpPr>
        <p:spPr bwMode="auto">
          <a:xfrm>
            <a:off x="2867471" y="2286000"/>
            <a:ext cx="457200" cy="533400"/>
          </a:xfrm>
          <a:prstGeom prst="ellipse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207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64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64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48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513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0" y="2743200"/>
            <a:ext cx="2046288" cy="144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751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1600200"/>
            <a:ext cx="4638675" cy="280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7508" name="Text Box 4"/>
          <p:cNvSpPr txBox="1">
            <a:spLocks noChangeArrowheads="1"/>
          </p:cNvSpPr>
          <p:nvPr/>
        </p:nvSpPr>
        <p:spPr bwMode="auto">
          <a:xfrm>
            <a:off x="2895600" y="5334000"/>
            <a:ext cx="2286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0"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The 3D surface</a:t>
            </a:r>
            <a:endParaRPr lang="en-US"/>
          </a:p>
        </p:txBody>
      </p:sp>
      <p:sp>
        <p:nvSpPr>
          <p:cNvPr id="277509" name="Text Box 5"/>
          <p:cNvSpPr txBox="1">
            <a:spLocks noChangeArrowheads="1"/>
          </p:cNvSpPr>
          <p:nvPr/>
        </p:nvSpPr>
        <p:spPr bwMode="auto">
          <a:xfrm>
            <a:off x="7162800" y="5334000"/>
            <a:ext cx="2667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0"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The planar patch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13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53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1600200"/>
            <a:ext cx="4638675" cy="285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853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0" y="2743200"/>
            <a:ext cx="2046288" cy="144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8532" name="Text Box 4"/>
          <p:cNvSpPr txBox="1">
            <a:spLocks noChangeArrowheads="1"/>
          </p:cNvSpPr>
          <p:nvPr/>
        </p:nvSpPr>
        <p:spPr bwMode="auto">
          <a:xfrm>
            <a:off x="2895600" y="5334000"/>
            <a:ext cx="2286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0"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The 3D surface</a:t>
            </a:r>
            <a:endParaRPr lang="en-US"/>
          </a:p>
        </p:txBody>
      </p:sp>
      <p:sp>
        <p:nvSpPr>
          <p:cNvPr id="278533" name="Text Box 5"/>
          <p:cNvSpPr txBox="1">
            <a:spLocks noChangeArrowheads="1"/>
          </p:cNvSpPr>
          <p:nvPr/>
        </p:nvSpPr>
        <p:spPr bwMode="auto">
          <a:xfrm>
            <a:off x="7162800" y="5334000"/>
            <a:ext cx="2667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0"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The planar patch</a:t>
            </a:r>
            <a:endParaRPr lang="en-US"/>
          </a:p>
        </p:txBody>
      </p:sp>
      <p:sp>
        <p:nvSpPr>
          <p:cNvPr id="278535" name="Oval 7"/>
          <p:cNvSpPr>
            <a:spLocks noChangeArrowheads="1"/>
          </p:cNvSpPr>
          <p:nvPr/>
        </p:nvSpPr>
        <p:spPr bwMode="auto">
          <a:xfrm>
            <a:off x="2257871" y="2743200"/>
            <a:ext cx="457200" cy="533400"/>
          </a:xfrm>
          <a:prstGeom prst="ellipse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480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8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8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53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559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2743200"/>
            <a:ext cx="2579688" cy="144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955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1600200"/>
            <a:ext cx="4638675" cy="280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9556" name="Text Box 4"/>
          <p:cNvSpPr txBox="1">
            <a:spLocks noChangeArrowheads="1"/>
          </p:cNvSpPr>
          <p:nvPr/>
        </p:nvSpPr>
        <p:spPr bwMode="auto">
          <a:xfrm>
            <a:off x="2895600" y="5229200"/>
            <a:ext cx="2286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0"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The 3D surface</a:t>
            </a:r>
            <a:endParaRPr lang="en-US"/>
          </a:p>
        </p:txBody>
      </p:sp>
      <p:sp>
        <p:nvSpPr>
          <p:cNvPr id="279557" name="Text Box 5"/>
          <p:cNvSpPr txBox="1">
            <a:spLocks noChangeArrowheads="1"/>
          </p:cNvSpPr>
          <p:nvPr/>
        </p:nvSpPr>
        <p:spPr bwMode="auto">
          <a:xfrm>
            <a:off x="7162800" y="5229200"/>
            <a:ext cx="2667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0"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The planar patch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49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58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1600200"/>
            <a:ext cx="4638675" cy="287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057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2743200"/>
            <a:ext cx="2579688" cy="144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0580" name="Text Box 4"/>
          <p:cNvSpPr txBox="1">
            <a:spLocks noChangeArrowheads="1"/>
          </p:cNvSpPr>
          <p:nvPr/>
        </p:nvSpPr>
        <p:spPr bwMode="auto">
          <a:xfrm>
            <a:off x="2895600" y="5229200"/>
            <a:ext cx="2286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0"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The 3D surface</a:t>
            </a:r>
            <a:endParaRPr lang="en-US"/>
          </a:p>
        </p:txBody>
      </p:sp>
      <p:sp>
        <p:nvSpPr>
          <p:cNvPr id="280581" name="Text Box 5"/>
          <p:cNvSpPr txBox="1">
            <a:spLocks noChangeArrowheads="1"/>
          </p:cNvSpPr>
          <p:nvPr/>
        </p:nvSpPr>
        <p:spPr bwMode="auto">
          <a:xfrm>
            <a:off x="7162800" y="5229200"/>
            <a:ext cx="2667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0"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The planar patch</a:t>
            </a:r>
            <a:endParaRPr lang="en-US"/>
          </a:p>
        </p:txBody>
      </p:sp>
      <p:sp>
        <p:nvSpPr>
          <p:cNvPr id="280583" name="Oval 7"/>
          <p:cNvSpPr>
            <a:spLocks noChangeArrowheads="1"/>
          </p:cNvSpPr>
          <p:nvPr/>
        </p:nvSpPr>
        <p:spPr bwMode="auto">
          <a:xfrm>
            <a:off x="3477071" y="1981200"/>
            <a:ext cx="457200" cy="533400"/>
          </a:xfrm>
          <a:prstGeom prst="ellipse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142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05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05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58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277" y="1484784"/>
            <a:ext cx="7089446" cy="4155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4215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607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2286000"/>
            <a:ext cx="2579688" cy="186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160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1600200"/>
            <a:ext cx="4638675" cy="280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1604" name="Text Box 4"/>
          <p:cNvSpPr txBox="1">
            <a:spLocks noChangeArrowheads="1"/>
          </p:cNvSpPr>
          <p:nvPr/>
        </p:nvSpPr>
        <p:spPr bwMode="auto">
          <a:xfrm>
            <a:off x="2895600" y="5229200"/>
            <a:ext cx="2286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0"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The 3D surface</a:t>
            </a:r>
            <a:endParaRPr lang="en-US"/>
          </a:p>
        </p:txBody>
      </p:sp>
      <p:sp>
        <p:nvSpPr>
          <p:cNvPr id="281605" name="Text Box 5"/>
          <p:cNvSpPr txBox="1">
            <a:spLocks noChangeArrowheads="1"/>
          </p:cNvSpPr>
          <p:nvPr/>
        </p:nvSpPr>
        <p:spPr bwMode="auto">
          <a:xfrm>
            <a:off x="7162800" y="5229200"/>
            <a:ext cx="2667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0"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The planar patch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30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charset="-120"/>
              </a:rPr>
              <a:t>The distortion metric</a:t>
            </a:r>
            <a:endParaRPr lang="en-US" dirty="0"/>
          </a:p>
        </p:txBody>
      </p:sp>
      <p:graphicFrame>
        <p:nvGraphicFramePr>
          <p:cNvPr id="282644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8457981"/>
              </p:ext>
            </p:extLst>
          </p:nvPr>
        </p:nvGraphicFramePr>
        <p:xfrm>
          <a:off x="2278063" y="3812630"/>
          <a:ext cx="7789862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2" name="Equation" r:id="rId4" imgW="3073320" imgH="736560" progId="Equation.3">
                  <p:embed/>
                </p:oleObj>
              </mc:Choice>
              <mc:Fallback>
                <p:oleObj name="Equation" r:id="rId4" imgW="3073320" imgH="736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8063" y="3812630"/>
                        <a:ext cx="7789862" cy="186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2646" name="Line 22"/>
          <p:cNvSpPr>
            <a:spLocks noChangeShapeType="1"/>
          </p:cNvSpPr>
          <p:nvPr/>
        </p:nvSpPr>
        <p:spPr bwMode="auto">
          <a:xfrm flipV="1">
            <a:off x="3810000" y="1874168"/>
            <a:ext cx="838200" cy="7620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2647" name="Line 23"/>
          <p:cNvSpPr>
            <a:spLocks noChangeShapeType="1"/>
          </p:cNvSpPr>
          <p:nvPr/>
        </p:nvSpPr>
        <p:spPr bwMode="auto">
          <a:xfrm>
            <a:off x="4648200" y="1874168"/>
            <a:ext cx="762000" cy="9144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2648" name="Line 24"/>
          <p:cNvSpPr>
            <a:spLocks noChangeShapeType="1"/>
          </p:cNvSpPr>
          <p:nvPr/>
        </p:nvSpPr>
        <p:spPr bwMode="auto">
          <a:xfrm flipH="1" flipV="1">
            <a:off x="3810000" y="2636168"/>
            <a:ext cx="1600200" cy="1524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2649" name="Line 25"/>
          <p:cNvSpPr>
            <a:spLocks noChangeShapeType="1"/>
          </p:cNvSpPr>
          <p:nvPr/>
        </p:nvSpPr>
        <p:spPr bwMode="auto">
          <a:xfrm flipV="1">
            <a:off x="6858000" y="1721768"/>
            <a:ext cx="609600" cy="990600"/>
          </a:xfrm>
          <a:prstGeom prst="line">
            <a:avLst/>
          </a:prstGeom>
          <a:noFill/>
          <a:ln w="25400">
            <a:solidFill>
              <a:srgbClr val="33CC33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2650" name="Line 26"/>
          <p:cNvSpPr>
            <a:spLocks noChangeShapeType="1"/>
          </p:cNvSpPr>
          <p:nvPr/>
        </p:nvSpPr>
        <p:spPr bwMode="auto">
          <a:xfrm>
            <a:off x="7467600" y="1721768"/>
            <a:ext cx="914400" cy="990600"/>
          </a:xfrm>
          <a:prstGeom prst="line">
            <a:avLst/>
          </a:prstGeom>
          <a:noFill/>
          <a:ln w="25400">
            <a:solidFill>
              <a:srgbClr val="33CC33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2651" name="Line 27"/>
          <p:cNvSpPr>
            <a:spLocks noChangeShapeType="1"/>
          </p:cNvSpPr>
          <p:nvPr/>
        </p:nvSpPr>
        <p:spPr bwMode="auto">
          <a:xfrm flipH="1">
            <a:off x="6858000" y="2712368"/>
            <a:ext cx="1524000" cy="0"/>
          </a:xfrm>
          <a:prstGeom prst="line">
            <a:avLst/>
          </a:prstGeom>
          <a:noFill/>
          <a:ln w="25400">
            <a:solidFill>
              <a:srgbClr val="33CC33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2652" name="Text Box 28"/>
          <p:cNvSpPr txBox="1">
            <a:spLocks noChangeArrowheads="1"/>
          </p:cNvSpPr>
          <p:nvPr/>
        </p:nvSpPr>
        <p:spPr bwMode="auto">
          <a:xfrm>
            <a:off x="3962400" y="3017168"/>
            <a:ext cx="1600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0" eaLnBrk="0" hangingPunct="0"/>
            <a:r>
              <a:rPr lang="en-US" altLang="zh-TW" sz="3200">
                <a:ea typeface="新細明體" charset="-120"/>
              </a:rPr>
              <a:t>In</a:t>
            </a:r>
            <a:r>
              <a:rPr lang="en-US" altLang="zh-TW" sz="3200" b="1">
                <a:ea typeface="新細明體" charset="-120"/>
                <a:sym typeface="Symbol" pitchFamily="18" charset="2"/>
              </a:rPr>
              <a:t> </a:t>
            </a:r>
            <a:r>
              <a:rPr lang="en-US" altLang="zh-TW" sz="3200">
                <a:ea typeface="新細明體" charset="-120"/>
                <a:sym typeface="Symbol" pitchFamily="18" charset="2"/>
              </a:rPr>
              <a:t>2D</a:t>
            </a:r>
            <a:endParaRPr lang="en-US" sz="3200"/>
          </a:p>
        </p:txBody>
      </p:sp>
      <p:sp>
        <p:nvSpPr>
          <p:cNvPr id="282653" name="Text Box 29"/>
          <p:cNvSpPr txBox="1">
            <a:spLocks noChangeArrowheads="1"/>
          </p:cNvSpPr>
          <p:nvPr/>
        </p:nvSpPr>
        <p:spPr bwMode="auto">
          <a:xfrm>
            <a:off x="7086600" y="3017168"/>
            <a:ext cx="1600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0" eaLnBrk="0" hangingPunct="0"/>
            <a:r>
              <a:rPr lang="en-US" altLang="zh-TW" sz="3200">
                <a:ea typeface="新細明體" charset="-120"/>
              </a:rPr>
              <a:t>In</a:t>
            </a:r>
            <a:r>
              <a:rPr lang="en-US" altLang="zh-TW" sz="3200" b="1">
                <a:ea typeface="新細明體" charset="-120"/>
                <a:sym typeface="Symbol" pitchFamily="18" charset="2"/>
              </a:rPr>
              <a:t> </a:t>
            </a:r>
            <a:r>
              <a:rPr lang="en-US" altLang="zh-TW" sz="3200">
                <a:ea typeface="新細明體" charset="-120"/>
                <a:sym typeface="Symbol" pitchFamily="18" charset="2"/>
              </a:rPr>
              <a:t>3D</a:t>
            </a:r>
            <a:endParaRPr lang="en-US" sz="3200"/>
          </a:p>
        </p:txBody>
      </p:sp>
      <p:sp>
        <p:nvSpPr>
          <p:cNvPr id="282657" name="Freeform 33"/>
          <p:cNvSpPr>
            <a:spLocks/>
          </p:cNvSpPr>
          <p:nvPr/>
        </p:nvSpPr>
        <p:spPr bwMode="auto">
          <a:xfrm>
            <a:off x="4648200" y="1797968"/>
            <a:ext cx="2743200" cy="533400"/>
          </a:xfrm>
          <a:custGeom>
            <a:avLst/>
            <a:gdLst>
              <a:gd name="T0" fmla="*/ 1728 w 1728"/>
              <a:gd name="T1" fmla="*/ 336 h 336"/>
              <a:gd name="T2" fmla="*/ 960 w 1728"/>
              <a:gd name="T3" fmla="*/ 0 h 336"/>
              <a:gd name="T4" fmla="*/ 0 w 1728"/>
              <a:gd name="T5" fmla="*/ 33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28" h="336">
                <a:moveTo>
                  <a:pt x="1728" y="336"/>
                </a:moveTo>
                <a:cubicBezTo>
                  <a:pt x="1488" y="168"/>
                  <a:pt x="1248" y="0"/>
                  <a:pt x="960" y="0"/>
                </a:cubicBezTo>
                <a:cubicBezTo>
                  <a:pt x="672" y="0"/>
                  <a:pt x="336" y="168"/>
                  <a:pt x="0" y="336"/>
                </a:cubicBezTo>
              </a:path>
            </a:pathLst>
          </a:custGeom>
          <a:noFill/>
          <a:ln w="28575" cap="flat" cmpd="sng">
            <a:solidFill>
              <a:srgbClr val="FF3300"/>
            </a:solidFill>
            <a:prstDash val="solid"/>
            <a:miter lim="800000"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TW" altLang="en-US"/>
          </a:p>
        </p:txBody>
      </p:sp>
      <p:sp>
        <p:nvSpPr>
          <p:cNvPr id="282658" name="Text Box 34"/>
          <p:cNvSpPr txBox="1">
            <a:spLocks noChangeArrowheads="1"/>
          </p:cNvSpPr>
          <p:nvPr/>
        </p:nvSpPr>
        <p:spPr bwMode="auto">
          <a:xfrm>
            <a:off x="5867400" y="1874169"/>
            <a:ext cx="457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0">
              <a:spcBef>
                <a:spcPct val="50000"/>
              </a:spcBef>
            </a:pPr>
            <a:r>
              <a:rPr lang="en-US" altLang="zh-TW" sz="2800" i="1">
                <a:solidFill>
                  <a:schemeClr val="hlin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S</a:t>
            </a:r>
            <a:endParaRPr lang="en-US" sz="2800" i="1">
              <a:solidFill>
                <a:schemeClr val="hlin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2659" name="Text Box 35"/>
          <p:cNvSpPr txBox="1">
            <a:spLocks noChangeArrowheads="1"/>
          </p:cNvSpPr>
          <p:nvPr/>
        </p:nvSpPr>
        <p:spPr bwMode="auto">
          <a:xfrm>
            <a:off x="3336925" y="2440906"/>
            <a:ext cx="3866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rtl="0" eaLnBrk="0" hangingPunct="0"/>
            <a:r>
              <a:rPr lang="en-US" altLang="zh-TW" b="1">
                <a:solidFill>
                  <a:schemeClr val="tx2"/>
                </a:solidFill>
                <a:ea typeface="新細明體" charset="-120"/>
              </a:rPr>
              <a:t>p</a:t>
            </a:r>
            <a:r>
              <a:rPr lang="en-US" altLang="zh-TW" b="1" baseline="-25000">
                <a:solidFill>
                  <a:schemeClr val="tx2"/>
                </a:solidFill>
                <a:ea typeface="新細明體" charset="-120"/>
              </a:rPr>
              <a:t>1</a:t>
            </a:r>
            <a:endParaRPr lang="en-US" b="1" baseline="-25000">
              <a:solidFill>
                <a:schemeClr val="tx2"/>
              </a:solidFill>
            </a:endParaRPr>
          </a:p>
        </p:txBody>
      </p:sp>
      <p:sp>
        <p:nvSpPr>
          <p:cNvPr id="282660" name="Text Box 36"/>
          <p:cNvSpPr txBox="1">
            <a:spLocks noChangeArrowheads="1"/>
          </p:cNvSpPr>
          <p:nvPr/>
        </p:nvSpPr>
        <p:spPr bwMode="auto">
          <a:xfrm>
            <a:off x="5181600" y="2712368"/>
            <a:ext cx="3866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rtl="0" eaLnBrk="0" hangingPunct="0"/>
            <a:r>
              <a:rPr lang="en-US" altLang="zh-TW" b="1">
                <a:solidFill>
                  <a:schemeClr val="tx2"/>
                </a:solidFill>
                <a:ea typeface="新細明體" charset="-120"/>
              </a:rPr>
              <a:t>p</a:t>
            </a:r>
            <a:r>
              <a:rPr lang="en-US" altLang="zh-TW" b="1" baseline="-25000">
                <a:solidFill>
                  <a:schemeClr val="tx2"/>
                </a:solidFill>
                <a:ea typeface="新細明體" charset="-120"/>
              </a:rPr>
              <a:t>2</a:t>
            </a:r>
            <a:endParaRPr lang="en-US" b="1" baseline="-25000">
              <a:solidFill>
                <a:schemeClr val="tx2"/>
              </a:solidFill>
            </a:endParaRPr>
          </a:p>
        </p:txBody>
      </p:sp>
      <p:sp>
        <p:nvSpPr>
          <p:cNvPr id="282661" name="Text Box 37"/>
          <p:cNvSpPr txBox="1">
            <a:spLocks noChangeArrowheads="1"/>
          </p:cNvSpPr>
          <p:nvPr/>
        </p:nvSpPr>
        <p:spPr bwMode="auto">
          <a:xfrm>
            <a:off x="4114800" y="1340768"/>
            <a:ext cx="3866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rtl="0" eaLnBrk="0" hangingPunct="0"/>
            <a:r>
              <a:rPr lang="en-US" altLang="zh-TW" b="1">
                <a:solidFill>
                  <a:schemeClr val="tx2"/>
                </a:solidFill>
                <a:ea typeface="新細明體" charset="-120"/>
              </a:rPr>
              <a:t>p</a:t>
            </a:r>
            <a:r>
              <a:rPr lang="en-US" altLang="zh-TW" b="1" baseline="-25000">
                <a:solidFill>
                  <a:schemeClr val="tx2"/>
                </a:solidFill>
                <a:ea typeface="新細明體" charset="-120"/>
              </a:rPr>
              <a:t>3</a:t>
            </a:r>
            <a:endParaRPr lang="en-US" b="1" baseline="-25000">
              <a:solidFill>
                <a:schemeClr val="tx2"/>
              </a:solidFill>
            </a:endParaRPr>
          </a:p>
        </p:txBody>
      </p:sp>
      <p:sp>
        <p:nvSpPr>
          <p:cNvPr id="282662" name="Text Box 38"/>
          <p:cNvSpPr txBox="1">
            <a:spLocks noChangeArrowheads="1"/>
          </p:cNvSpPr>
          <p:nvPr/>
        </p:nvSpPr>
        <p:spPr bwMode="auto">
          <a:xfrm>
            <a:off x="6705600" y="2636168"/>
            <a:ext cx="3866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rtl="0" eaLnBrk="0" hangingPunct="0"/>
            <a:r>
              <a:rPr lang="en-US" altLang="zh-TW" b="1">
                <a:solidFill>
                  <a:srgbClr val="33CC33"/>
                </a:solidFill>
                <a:ea typeface="新細明體" charset="-120"/>
              </a:rPr>
              <a:t>q</a:t>
            </a:r>
            <a:r>
              <a:rPr lang="en-US" altLang="zh-TW" b="1" baseline="-25000">
                <a:solidFill>
                  <a:srgbClr val="33CC33"/>
                </a:solidFill>
                <a:ea typeface="新細明體" charset="-120"/>
              </a:rPr>
              <a:t>1</a:t>
            </a:r>
            <a:endParaRPr lang="en-US" b="1" baseline="-25000">
              <a:solidFill>
                <a:srgbClr val="33CC33"/>
              </a:solidFill>
            </a:endParaRPr>
          </a:p>
        </p:txBody>
      </p:sp>
      <p:sp>
        <p:nvSpPr>
          <p:cNvPr id="282663" name="Text Box 39"/>
          <p:cNvSpPr txBox="1">
            <a:spLocks noChangeArrowheads="1"/>
          </p:cNvSpPr>
          <p:nvPr/>
        </p:nvSpPr>
        <p:spPr bwMode="auto">
          <a:xfrm>
            <a:off x="8229600" y="2636168"/>
            <a:ext cx="3866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rtl="0" eaLnBrk="0" hangingPunct="0"/>
            <a:r>
              <a:rPr lang="en-US" altLang="zh-TW" b="1">
                <a:solidFill>
                  <a:srgbClr val="33CC33"/>
                </a:solidFill>
                <a:ea typeface="新細明體" charset="-120"/>
              </a:rPr>
              <a:t>q</a:t>
            </a:r>
            <a:r>
              <a:rPr lang="en-US" altLang="zh-TW" b="1" baseline="-25000">
                <a:solidFill>
                  <a:srgbClr val="33CC33"/>
                </a:solidFill>
                <a:ea typeface="新細明體" charset="-120"/>
              </a:rPr>
              <a:t>2</a:t>
            </a:r>
            <a:endParaRPr lang="en-US" b="1" baseline="-25000">
              <a:solidFill>
                <a:srgbClr val="33CC33"/>
              </a:solidFill>
            </a:endParaRPr>
          </a:p>
        </p:txBody>
      </p:sp>
      <p:sp>
        <p:nvSpPr>
          <p:cNvPr id="282664" name="Text Box 40"/>
          <p:cNvSpPr txBox="1">
            <a:spLocks noChangeArrowheads="1"/>
          </p:cNvSpPr>
          <p:nvPr/>
        </p:nvSpPr>
        <p:spPr bwMode="auto">
          <a:xfrm>
            <a:off x="7543800" y="1340768"/>
            <a:ext cx="3866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rtl="0" eaLnBrk="0" hangingPunct="0"/>
            <a:r>
              <a:rPr lang="en-US" altLang="zh-TW" b="1">
                <a:solidFill>
                  <a:srgbClr val="33CC33"/>
                </a:solidFill>
                <a:ea typeface="新細明體" charset="-120"/>
              </a:rPr>
              <a:t>q</a:t>
            </a:r>
            <a:r>
              <a:rPr lang="en-US" altLang="zh-TW" b="1" baseline="-25000">
                <a:solidFill>
                  <a:srgbClr val="33CC33"/>
                </a:solidFill>
                <a:ea typeface="新細明體" charset="-120"/>
              </a:rPr>
              <a:t>3</a:t>
            </a:r>
            <a:endParaRPr lang="en-US" b="1" baseline="-25000">
              <a:solidFill>
                <a:srgbClr val="33CC33"/>
              </a:solidFill>
            </a:endParaRPr>
          </a:p>
        </p:txBody>
      </p:sp>
      <p:sp>
        <p:nvSpPr>
          <p:cNvPr id="282665" name="Text Box 41"/>
          <p:cNvSpPr txBox="1">
            <a:spLocks noChangeArrowheads="1"/>
          </p:cNvSpPr>
          <p:nvPr/>
        </p:nvSpPr>
        <p:spPr bwMode="auto">
          <a:xfrm>
            <a:off x="4332274" y="2178968"/>
            <a:ext cx="29687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altLang="zh-TW">
                <a:solidFill>
                  <a:schemeClr val="tx2"/>
                </a:solidFill>
                <a:ea typeface="新細明體" charset="-120"/>
              </a:rPr>
              <a:t>T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282666" name="Text Box 42"/>
          <p:cNvSpPr txBox="1">
            <a:spLocks noChangeArrowheads="1"/>
          </p:cNvSpPr>
          <p:nvPr/>
        </p:nvSpPr>
        <p:spPr bwMode="auto">
          <a:xfrm>
            <a:off x="7467600" y="2180556"/>
            <a:ext cx="37382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rtl="0"/>
            <a:r>
              <a:rPr lang="en-US" altLang="zh-TW">
                <a:solidFill>
                  <a:srgbClr val="33CC33"/>
                </a:solidFill>
                <a:ea typeface="新細明體" charset="-120"/>
              </a:rPr>
              <a:t>T</a:t>
            </a:r>
            <a:r>
              <a:rPr lang="en-US" altLang="zh-TW">
                <a:solidFill>
                  <a:srgbClr val="33CC33"/>
                </a:solidFill>
                <a:latin typeface="Times New Roman"/>
                <a:ea typeface="新細明體" charset="-120"/>
              </a:rPr>
              <a:t>’</a:t>
            </a:r>
            <a:endParaRPr lang="en-US">
              <a:solidFill>
                <a:srgbClr val="33CC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76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71" name="Rectangle 2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ea typeface="新細明體" charset="-120"/>
              </a:rPr>
              <a:t>The distortion metric</a:t>
            </a:r>
            <a:endParaRPr lang="en-US" dirty="0"/>
          </a:p>
        </p:txBody>
      </p:sp>
      <p:sp>
        <p:nvSpPr>
          <p:cNvPr id="283669" name="Rectangle 21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altLang="zh-TW" sz="2800" dirty="0">
                <a:ea typeface="新細明體" charset="-120"/>
              </a:rPr>
              <a:t>The Jacobi matrix of </a:t>
            </a:r>
            <a:r>
              <a:rPr lang="en-US" altLang="zh-TW" sz="3200" i="1" dirty="0">
                <a:latin typeface="Times New Roman" pitchFamily="18" charset="0"/>
                <a:ea typeface="新細明體" charset="-120"/>
                <a:cs typeface="Times New Roman" pitchFamily="18" charset="0"/>
              </a:rPr>
              <a:t>S</a:t>
            </a:r>
            <a:r>
              <a:rPr lang="en-US" altLang="zh-TW" sz="2800" dirty="0">
                <a:ea typeface="新細明體" charset="-120"/>
              </a:rPr>
              <a:t> is 3x2 real matrix:</a:t>
            </a:r>
          </a:p>
          <a:p>
            <a:pPr algn="l" rtl="0"/>
            <a:endParaRPr lang="en-US" altLang="zh-TW" sz="2400" dirty="0">
              <a:ea typeface="新細明體" charset="-120"/>
            </a:endParaRPr>
          </a:p>
          <a:p>
            <a:pPr algn="l" rtl="0"/>
            <a:endParaRPr lang="en-US" altLang="zh-TW" dirty="0">
              <a:ea typeface="新細明體" charset="-120"/>
            </a:endParaRPr>
          </a:p>
          <a:p>
            <a:pPr algn="l" rtl="0"/>
            <a:endParaRPr lang="en-US" altLang="zh-TW" sz="1200" dirty="0">
              <a:ea typeface="新細明體" charset="-120"/>
            </a:endParaRPr>
          </a:p>
          <a:p>
            <a:pPr algn="l" rtl="0"/>
            <a:r>
              <a:rPr lang="en-US" altLang="zh-TW" sz="2800" dirty="0">
                <a:ea typeface="新細明體" charset="-120"/>
              </a:rPr>
              <a:t>The singular values of </a:t>
            </a:r>
            <a:r>
              <a:rPr lang="en-US" altLang="zh-TW" sz="2800" i="1" dirty="0">
                <a:latin typeface="Times New Roman" pitchFamily="18" charset="0"/>
                <a:ea typeface="新細明體" charset="-120"/>
                <a:cs typeface="Times New Roman" pitchFamily="18" charset="0"/>
              </a:rPr>
              <a:t>J</a:t>
            </a:r>
            <a:r>
              <a:rPr lang="en-US" altLang="zh-TW" sz="2800" dirty="0">
                <a:ea typeface="新細明體" charset="-120"/>
              </a:rPr>
              <a:t> are:</a:t>
            </a:r>
            <a:endParaRPr lang="en-US" sz="2800" i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83672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2000753"/>
              </p:ext>
            </p:extLst>
          </p:nvPr>
        </p:nvGraphicFramePr>
        <p:xfrm>
          <a:off x="4876800" y="2389758"/>
          <a:ext cx="2286000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8" name="Equation" r:id="rId4" imgW="888840" imgH="431640" progId="Equation.3">
                  <p:embed/>
                </p:oleObj>
              </mc:Choice>
              <mc:Fallback>
                <p:oleObj name="Equation" r:id="rId4" imgW="8888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2389758"/>
                        <a:ext cx="2286000" cy="111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673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1459588"/>
              </p:ext>
            </p:extLst>
          </p:nvPr>
        </p:nvGraphicFramePr>
        <p:xfrm>
          <a:off x="6038850" y="2752626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9" name="Equation" r:id="rId6" imgW="114120" imgH="215640" progId="Equation.3">
                  <p:embed/>
                </p:oleObj>
              </mc:Choice>
              <mc:Fallback>
                <p:oleObj name="Equation" r:id="rId6" imgW="114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2752626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740" name="Object 9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640991"/>
              </p:ext>
            </p:extLst>
          </p:nvPr>
        </p:nvGraphicFramePr>
        <p:xfrm>
          <a:off x="2895600" y="3849884"/>
          <a:ext cx="5144616" cy="2034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0" name="Equation" r:id="rId8" imgW="2247840" imgH="888840" progId="Equation.3">
                  <p:embed/>
                </p:oleObj>
              </mc:Choice>
              <mc:Fallback>
                <p:oleObj name="Equation" r:id="rId8" imgW="2247840" imgH="888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3849884"/>
                        <a:ext cx="5144616" cy="20348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741" name="Object 9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9854517"/>
              </p:ext>
            </p:extLst>
          </p:nvPr>
        </p:nvGraphicFramePr>
        <p:xfrm>
          <a:off x="8472264" y="3853434"/>
          <a:ext cx="1387209" cy="2131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1" name="Equation" r:id="rId10" imgW="876240" imgH="1346040" progId="Equation.3">
                  <p:embed/>
                </p:oleObj>
              </mc:Choice>
              <mc:Fallback>
                <p:oleObj name="Equation" r:id="rId10" imgW="876240" imgH="1346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72264" y="3853434"/>
                        <a:ext cx="1387209" cy="21313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204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5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ea typeface="新細明體" charset="-120"/>
              </a:rPr>
              <a:t>The distortion metric</a:t>
            </a:r>
            <a:endParaRPr lang="en-US" dirty="0"/>
          </a:p>
        </p:txBody>
      </p:sp>
      <p:sp>
        <p:nvSpPr>
          <p:cNvPr id="28467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altLang="zh-TW" sz="2800" dirty="0">
                <a:ea typeface="新細明體" charset="-120"/>
              </a:rPr>
              <a:t>The values </a:t>
            </a:r>
            <a:r>
              <a:rPr lang="en-US" altLang="zh-TW" sz="2800" i="1" dirty="0">
                <a:ea typeface="新細明體" charset="-120"/>
                <a:sym typeface="Symbol" pitchFamily="18" charset="2"/>
              </a:rPr>
              <a:t></a:t>
            </a:r>
            <a:r>
              <a:rPr lang="en-US" altLang="zh-TW" sz="2800" i="1" baseline="-25000" dirty="0">
                <a:latin typeface="Times New Roman" pitchFamily="18" charset="0"/>
                <a:ea typeface="新細明體" charset="-120"/>
                <a:cs typeface="Times New Roman" pitchFamily="18" charset="0"/>
                <a:sym typeface="Symbol" pitchFamily="18" charset="2"/>
              </a:rPr>
              <a:t>max</a:t>
            </a:r>
            <a:r>
              <a:rPr lang="en-US" altLang="zh-TW" sz="2800" dirty="0">
                <a:ea typeface="新細明體" charset="-120"/>
              </a:rPr>
              <a:t> and </a:t>
            </a:r>
            <a:r>
              <a:rPr lang="en-US" altLang="zh-TW" sz="2800" i="1" dirty="0">
                <a:ea typeface="新細明體" charset="-120"/>
                <a:sym typeface="Symbol" pitchFamily="18" charset="2"/>
              </a:rPr>
              <a:t></a:t>
            </a:r>
            <a:r>
              <a:rPr lang="en-US" altLang="zh-TW" sz="2800" i="1" baseline="-25000" dirty="0">
                <a:latin typeface="Times New Roman" pitchFamily="18" charset="0"/>
                <a:ea typeface="新細明體" charset="-120"/>
                <a:cs typeface="Times New Roman" pitchFamily="18" charset="0"/>
                <a:sym typeface="Symbol" pitchFamily="18" charset="2"/>
              </a:rPr>
              <a:t>min</a:t>
            </a:r>
            <a:r>
              <a:rPr lang="en-US" altLang="zh-TW" sz="2800" dirty="0">
                <a:ea typeface="新細明體" charset="-120"/>
              </a:rPr>
              <a:t> are the maximal stretching and shrinking caused </a:t>
            </a:r>
            <a:r>
              <a:rPr lang="en-US" altLang="zh-TW" sz="2800" dirty="0" smtClean="0">
                <a:ea typeface="新細明體" charset="-120"/>
              </a:rPr>
              <a:t>to a </a:t>
            </a:r>
            <a:r>
              <a:rPr lang="en-US" altLang="zh-TW" sz="2800" dirty="0">
                <a:ea typeface="新細明體" charset="-120"/>
              </a:rPr>
              <a:t>unit-length vector by the mapping </a:t>
            </a:r>
            <a:r>
              <a:rPr lang="en-US" altLang="zh-TW" sz="2800" i="1" dirty="0">
                <a:latin typeface="Times New Roman" pitchFamily="18" charset="0"/>
                <a:ea typeface="新細明體" charset="-120"/>
                <a:cs typeface="Times New Roman" pitchFamily="18" charset="0"/>
              </a:rPr>
              <a:t>S</a:t>
            </a:r>
            <a:r>
              <a:rPr lang="en-US" altLang="zh-TW" sz="2800" dirty="0">
                <a:ea typeface="新細明體" charset="-120"/>
              </a:rPr>
              <a:t>.</a:t>
            </a:r>
          </a:p>
          <a:p>
            <a:pPr algn="l" rtl="0"/>
            <a:endParaRPr lang="en-US" altLang="zh-TW" sz="1600" dirty="0">
              <a:ea typeface="新細明體" charset="-120"/>
            </a:endParaRPr>
          </a:p>
          <a:p>
            <a:pPr algn="l" rtl="0"/>
            <a:r>
              <a:rPr lang="en-US" altLang="zh-TW" sz="2800" dirty="0">
                <a:ea typeface="新細明體" charset="-120"/>
              </a:rPr>
              <a:t>We want to equally “punish” stretch and shrink, therefore we define:</a:t>
            </a:r>
          </a:p>
          <a:p>
            <a:pPr algn="l" rtl="0"/>
            <a:endParaRPr lang="en-US" altLang="zh-TW" sz="1200" dirty="0">
              <a:ea typeface="新細明體" charset="-120"/>
            </a:endParaRPr>
          </a:p>
          <a:p>
            <a:pPr algn="ctr" rtl="0">
              <a:buFont typeface="Wingdings" pitchFamily="2" charset="2"/>
              <a:buNone/>
            </a:pPr>
            <a:r>
              <a:rPr lang="en-US" altLang="zh-TW" sz="2800" i="1" dirty="0">
                <a:latin typeface="Times New Roman" pitchFamily="18" charset="0"/>
                <a:ea typeface="新細明體" charset="-120"/>
                <a:cs typeface="Times New Roman" pitchFamily="18" charset="0"/>
              </a:rPr>
              <a:t>D(T, T’) = </a:t>
            </a:r>
            <a:r>
              <a:rPr lang="en-US" altLang="zh-TW" sz="2800" dirty="0">
                <a:latin typeface="Times New Roman" pitchFamily="18" charset="0"/>
                <a:ea typeface="新細明體" charset="-120"/>
                <a:cs typeface="Times New Roman" pitchFamily="18" charset="0"/>
              </a:rPr>
              <a:t>max{</a:t>
            </a:r>
            <a:r>
              <a:rPr lang="en-US" altLang="zh-TW" sz="2800" i="1" dirty="0">
                <a:ea typeface="新細明體" charset="-120"/>
                <a:sym typeface="Symbol" pitchFamily="18" charset="2"/>
              </a:rPr>
              <a:t></a:t>
            </a:r>
            <a:r>
              <a:rPr lang="en-US" altLang="zh-TW" sz="2800" i="1" baseline="-25000" dirty="0">
                <a:latin typeface="Times New Roman" pitchFamily="18" charset="0"/>
                <a:ea typeface="新細明體" charset="-120"/>
                <a:cs typeface="Times New Roman" pitchFamily="18" charset="0"/>
                <a:sym typeface="Symbol" pitchFamily="18" charset="2"/>
              </a:rPr>
              <a:t>max</a:t>
            </a:r>
            <a:r>
              <a:rPr lang="en-US" altLang="zh-TW" sz="2800" dirty="0">
                <a:ea typeface="新細明體" charset="-120"/>
              </a:rPr>
              <a:t> </a:t>
            </a:r>
            <a:r>
              <a:rPr lang="en-US" altLang="zh-TW" sz="2800" i="1" dirty="0">
                <a:latin typeface="Times New Roman" pitchFamily="18" charset="0"/>
                <a:ea typeface="新細明體" charset="-120"/>
                <a:cs typeface="Times New Roman" pitchFamily="18" charset="0"/>
              </a:rPr>
              <a:t>, 1/ </a:t>
            </a:r>
            <a:r>
              <a:rPr lang="en-US" altLang="zh-TW" sz="2800" i="1" dirty="0">
                <a:ea typeface="新細明體" charset="-120"/>
                <a:sym typeface="Symbol" pitchFamily="18" charset="2"/>
              </a:rPr>
              <a:t></a:t>
            </a:r>
            <a:r>
              <a:rPr lang="en-US" altLang="zh-TW" sz="2800" i="1" baseline="-25000" dirty="0">
                <a:latin typeface="Times New Roman" pitchFamily="18" charset="0"/>
                <a:ea typeface="新細明體" charset="-120"/>
                <a:cs typeface="Times New Roman" pitchFamily="18" charset="0"/>
                <a:sym typeface="Symbol" pitchFamily="18" charset="2"/>
              </a:rPr>
              <a:t>min</a:t>
            </a:r>
            <a:r>
              <a:rPr lang="en-US" altLang="zh-TW" sz="2800" dirty="0">
                <a:ea typeface="新細明體" charset="-120"/>
              </a:rPr>
              <a:t> </a:t>
            </a:r>
            <a:r>
              <a:rPr lang="en-US" altLang="zh-TW" sz="2800" dirty="0">
                <a:latin typeface="Times New Roman" pitchFamily="18" charset="0"/>
                <a:ea typeface="新細明體" charset="-120"/>
                <a:cs typeface="Times New Roman" pitchFamily="18" charset="0"/>
              </a:rPr>
              <a:t>}</a:t>
            </a:r>
          </a:p>
          <a:p>
            <a:pPr algn="ctr" rtl="0">
              <a:buFont typeface="Wingdings" pitchFamily="2" charset="2"/>
              <a:buNone/>
            </a:pPr>
            <a:endParaRPr lang="en-US" altLang="zh-TW" sz="1200" dirty="0">
              <a:latin typeface="Times New Roman" pitchFamily="18" charset="0"/>
              <a:ea typeface="新細明體" charset="-120"/>
              <a:cs typeface="Times New Roman" pitchFamily="18" charset="0"/>
            </a:endParaRPr>
          </a:p>
          <a:p>
            <a:pPr algn="l" rtl="0"/>
            <a:r>
              <a:rPr lang="en-US" altLang="zh-TW" sz="2800" dirty="0">
                <a:ea typeface="新細明體" charset="-120"/>
              </a:rPr>
              <a:t>Any other reasonable metric can be used!</a:t>
            </a:r>
            <a:endParaRPr lang="en-US" sz="2800" dirty="0"/>
          </a:p>
        </p:txBody>
      </p:sp>
      <p:graphicFrame>
        <p:nvGraphicFramePr>
          <p:cNvPr id="28467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609014"/>
              </p:ext>
            </p:extLst>
          </p:nvPr>
        </p:nvGraphicFramePr>
        <p:xfrm>
          <a:off x="6038850" y="2860128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0" name="Equation" r:id="rId4" imgW="114120" imgH="215640" progId="Equation.3">
                  <p:embed/>
                </p:oleObj>
              </mc:Choice>
              <mc:Fallback>
                <p:oleObj name="Equation" r:id="rId4" imgW="114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2860128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571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charset="-120"/>
              </a:rPr>
              <a:t>Flattening a single vertex</a:t>
            </a:r>
            <a:endParaRPr lang="en-US" dirty="0"/>
          </a:p>
        </p:txBody>
      </p:sp>
      <p:pic>
        <p:nvPicPr>
          <p:cNvPr id="285891" name="Picture 19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1" y="1524000"/>
            <a:ext cx="4029075" cy="2439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5892" name="Picture 19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645024"/>
            <a:ext cx="2795588" cy="2325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5893" name="Picture 19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3645024"/>
            <a:ext cx="2859088" cy="2363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5894" name="AutoShape 198"/>
          <p:cNvSpPr>
            <a:spLocks noChangeArrowheads="1"/>
          </p:cNvSpPr>
          <p:nvPr/>
        </p:nvSpPr>
        <p:spPr bwMode="auto">
          <a:xfrm>
            <a:off x="5867400" y="4864224"/>
            <a:ext cx="838200" cy="304800"/>
          </a:xfrm>
          <a:prstGeom prst="rightArrow">
            <a:avLst>
              <a:gd name="adj1" fmla="val 50000"/>
              <a:gd name="adj2" fmla="val 68750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TW" altLang="zh-TW">
              <a:solidFill>
                <a:schemeClr val="folHlin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89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1" name="Rectangle 11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zh-TW" dirty="0">
                <a:ea typeface="新細明體" charset="-120"/>
              </a:rPr>
              <a:t>Flattening a single vertex</a:t>
            </a:r>
            <a:endParaRPr lang="en-US" dirty="0"/>
          </a:p>
        </p:txBody>
      </p:sp>
      <p:sp>
        <p:nvSpPr>
          <p:cNvPr id="286729" name="Rectangle 9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altLang="zh-TW" sz="2800" dirty="0">
                <a:ea typeface="新細明體" charset="-120"/>
              </a:rPr>
              <a:t>The obtained position v can be used as initial guess for a relaxation procedure that finds better position v</a:t>
            </a:r>
            <a:r>
              <a:rPr lang="en-US" altLang="zh-TW" sz="2800" dirty="0">
                <a:latin typeface="Times New Roman"/>
                <a:ea typeface="新細明體" charset="-120"/>
              </a:rPr>
              <a:t>’</a:t>
            </a:r>
            <a:r>
              <a:rPr lang="en-US" altLang="zh-TW" sz="2800" dirty="0">
                <a:ea typeface="新細明體" charset="-120"/>
              </a:rPr>
              <a:t> (for example, minimizes the average distortion of triangles incident to the vertex).</a:t>
            </a:r>
          </a:p>
          <a:p>
            <a:pPr algn="l" rtl="0">
              <a:buFont typeface="Wingdings" pitchFamily="2" charset="2"/>
              <a:buNone/>
            </a:pPr>
            <a:endParaRPr lang="en-US" altLang="zh-TW" sz="2800" dirty="0">
              <a:ea typeface="新細明體" charset="-120"/>
            </a:endParaRPr>
          </a:p>
          <a:p>
            <a:pPr algn="l" rtl="0"/>
            <a:r>
              <a:rPr lang="en-US" altLang="zh-TW" sz="2800" dirty="0">
                <a:ea typeface="新細明體" charset="-120"/>
              </a:rPr>
              <a:t>However, it is slower, and the initial guess performs well in practice.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1437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7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pPr rtl="0"/>
            <a:r>
              <a:rPr lang="en-US" altLang="zh-TW" dirty="0">
                <a:ea typeface="新細明體" charset="-120"/>
              </a:rPr>
              <a:t>Vertex grade components</a:t>
            </a:r>
            <a:endParaRPr lang="en-US" dirty="0"/>
          </a:p>
        </p:txBody>
      </p:sp>
      <p:sp>
        <p:nvSpPr>
          <p:cNvPr id="287746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l" rtl="0">
              <a:lnSpc>
                <a:spcPct val="90000"/>
              </a:lnSpc>
            </a:pPr>
            <a:r>
              <a:rPr lang="en-US" altLang="zh-TW" sz="2800" dirty="0">
                <a:ea typeface="新細明體" charset="-120"/>
              </a:rPr>
              <a:t>Maximal distortion caused to the triangles flattened with the vertex. If it</a:t>
            </a:r>
            <a:r>
              <a:rPr lang="en-US" altLang="zh-TW" sz="2800" dirty="0">
                <a:latin typeface="Times New Roman"/>
                <a:ea typeface="新細明體" charset="-120"/>
              </a:rPr>
              <a:t>’</a:t>
            </a:r>
            <a:r>
              <a:rPr lang="en-US" altLang="zh-TW" sz="2800" dirty="0">
                <a:ea typeface="新細明體" charset="-120"/>
              </a:rPr>
              <a:t>s greater than the threshold, the grade is set to </a:t>
            </a:r>
            <a:r>
              <a:rPr lang="en-US" altLang="zh-TW" sz="2800" dirty="0">
                <a:solidFill>
                  <a:schemeClr val="folHlink"/>
                </a:solidFill>
                <a:ea typeface="新細明體" charset="-120"/>
              </a:rPr>
              <a:t>zero</a:t>
            </a:r>
            <a:r>
              <a:rPr lang="en-US" altLang="zh-TW" sz="2800" dirty="0">
                <a:ea typeface="新細明體" charset="-120"/>
              </a:rPr>
              <a:t> and the vertex can</a:t>
            </a:r>
            <a:r>
              <a:rPr lang="en-US" altLang="zh-TW" sz="2800" dirty="0">
                <a:latin typeface="Times New Roman"/>
                <a:ea typeface="新細明體" charset="-120"/>
              </a:rPr>
              <a:t>’</a:t>
            </a:r>
            <a:r>
              <a:rPr lang="en-US" altLang="zh-TW" sz="2800" dirty="0">
                <a:ea typeface="新細明體" charset="-120"/>
              </a:rPr>
              <a:t>t be flattened in the current patch!</a:t>
            </a:r>
          </a:p>
          <a:p>
            <a:pPr algn="l" rtl="0">
              <a:lnSpc>
                <a:spcPct val="90000"/>
              </a:lnSpc>
            </a:pPr>
            <a:endParaRPr lang="en-US" altLang="zh-TW" sz="900" dirty="0">
              <a:ea typeface="新細明體" charset="-120"/>
            </a:endParaRPr>
          </a:p>
          <a:p>
            <a:pPr algn="l" rtl="0">
              <a:lnSpc>
                <a:spcPct val="90000"/>
              </a:lnSpc>
            </a:pPr>
            <a:r>
              <a:rPr lang="en-US" altLang="zh-TW" sz="2800" dirty="0">
                <a:ea typeface="新細明體" charset="-120"/>
              </a:rPr>
              <a:t>The ratio between patch area and squared perimeter (to create round patches with small boundary length).</a:t>
            </a:r>
          </a:p>
          <a:p>
            <a:pPr algn="l" rtl="0">
              <a:lnSpc>
                <a:spcPct val="90000"/>
              </a:lnSpc>
            </a:pPr>
            <a:endParaRPr lang="en-US" altLang="zh-TW" sz="1000" dirty="0">
              <a:ea typeface="新細明體" charset="-120"/>
            </a:endParaRPr>
          </a:p>
          <a:p>
            <a:pPr algn="l" rtl="0">
              <a:lnSpc>
                <a:spcPct val="90000"/>
              </a:lnSpc>
            </a:pPr>
            <a:r>
              <a:rPr lang="en-US" altLang="zh-TW" sz="2800" dirty="0">
                <a:ea typeface="新細明體" charset="-120"/>
              </a:rPr>
              <a:t>Crease angles or other segmentation information.</a:t>
            </a:r>
          </a:p>
          <a:p>
            <a:pPr algn="l" rtl="0">
              <a:lnSpc>
                <a:spcPct val="90000"/>
              </a:lnSpc>
            </a:pPr>
            <a:endParaRPr lang="en-US" altLang="zh-TW" sz="900" dirty="0">
              <a:ea typeface="新細明體" charset="-120"/>
            </a:endParaRPr>
          </a:p>
          <a:p>
            <a:pPr algn="l" rtl="0">
              <a:lnSpc>
                <a:spcPct val="90000"/>
              </a:lnSpc>
            </a:pPr>
            <a:r>
              <a:rPr lang="en-US" altLang="zh-TW" sz="2800" dirty="0">
                <a:ea typeface="新細明體" charset="-120"/>
              </a:rPr>
              <a:t>More criteria</a:t>
            </a:r>
            <a:r>
              <a:rPr lang="en-US" altLang="zh-TW" sz="2800" dirty="0">
                <a:latin typeface="Times New Roman"/>
                <a:ea typeface="新細明體" charset="-120"/>
              </a:rPr>
              <a:t>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68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5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pPr rtl="0"/>
            <a:r>
              <a:rPr lang="en-US" altLang="zh-TW" dirty="0">
                <a:ea typeface="新細明體" charset="-120"/>
              </a:rPr>
              <a:t>Checking self-intersections</a:t>
            </a:r>
            <a:endParaRPr lang="en-US" dirty="0"/>
          </a:p>
        </p:txBody>
      </p:sp>
      <p:sp>
        <p:nvSpPr>
          <p:cNvPr id="289794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altLang="zh-TW" sz="2800" dirty="0">
                <a:ea typeface="新細明體" charset="-120"/>
              </a:rPr>
              <a:t>Local self-intersection </a:t>
            </a:r>
            <a:r>
              <a:rPr lang="en-US" altLang="zh-TW" sz="2800" dirty="0">
                <a:latin typeface="Times New Roman"/>
                <a:ea typeface="新細明體" charset="-120"/>
              </a:rPr>
              <a:t>–</a:t>
            </a:r>
            <a:r>
              <a:rPr lang="en-US" altLang="zh-TW" sz="2800" dirty="0">
                <a:ea typeface="新細明體" charset="-120"/>
              </a:rPr>
              <a:t> triangle flipping</a:t>
            </a:r>
          </a:p>
        </p:txBody>
      </p:sp>
      <p:pic>
        <p:nvPicPr>
          <p:cNvPr id="28979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455961"/>
            <a:ext cx="4419600" cy="2989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662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29" name="Freeform 89"/>
          <p:cNvSpPr>
            <a:spLocks/>
          </p:cNvSpPr>
          <p:nvPr/>
        </p:nvSpPr>
        <p:spPr bwMode="auto">
          <a:xfrm>
            <a:off x="5257800" y="4448944"/>
            <a:ext cx="1066800" cy="609600"/>
          </a:xfrm>
          <a:custGeom>
            <a:avLst/>
            <a:gdLst>
              <a:gd name="T0" fmla="*/ 0 w 672"/>
              <a:gd name="T1" fmla="*/ 0 h 384"/>
              <a:gd name="T2" fmla="*/ 0 w 672"/>
              <a:gd name="T3" fmla="*/ 384 h 384"/>
              <a:gd name="T4" fmla="*/ 672 w 672"/>
              <a:gd name="T5" fmla="*/ 144 h 384"/>
              <a:gd name="T6" fmla="*/ 0 w 672"/>
              <a:gd name="T7" fmla="*/ 0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72" h="384">
                <a:moveTo>
                  <a:pt x="0" y="0"/>
                </a:moveTo>
                <a:lnTo>
                  <a:pt x="0" y="384"/>
                </a:lnTo>
                <a:lnTo>
                  <a:pt x="672" y="144"/>
                </a:lnTo>
                <a:lnTo>
                  <a:pt x="0" y="0"/>
                </a:lnTo>
                <a:close/>
              </a:path>
            </a:pathLst>
          </a:custGeom>
          <a:solidFill>
            <a:srgbClr val="E5FFE5"/>
          </a:solidFill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TW" altLang="en-US"/>
          </a:p>
        </p:txBody>
      </p:sp>
      <p:sp>
        <p:nvSpPr>
          <p:cNvPr id="291930" name="Freeform 90"/>
          <p:cNvSpPr>
            <a:spLocks/>
          </p:cNvSpPr>
          <p:nvPr/>
        </p:nvSpPr>
        <p:spPr bwMode="auto">
          <a:xfrm>
            <a:off x="5257800" y="4677544"/>
            <a:ext cx="1066800" cy="609600"/>
          </a:xfrm>
          <a:custGeom>
            <a:avLst/>
            <a:gdLst>
              <a:gd name="T0" fmla="*/ 672 w 672"/>
              <a:gd name="T1" fmla="*/ 0 h 384"/>
              <a:gd name="T2" fmla="*/ 0 w 672"/>
              <a:gd name="T3" fmla="*/ 240 h 384"/>
              <a:gd name="T4" fmla="*/ 624 w 672"/>
              <a:gd name="T5" fmla="*/ 384 h 384"/>
              <a:gd name="T6" fmla="*/ 672 w 672"/>
              <a:gd name="T7" fmla="*/ 0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72" h="384">
                <a:moveTo>
                  <a:pt x="672" y="0"/>
                </a:moveTo>
                <a:lnTo>
                  <a:pt x="0" y="240"/>
                </a:lnTo>
                <a:lnTo>
                  <a:pt x="624" y="384"/>
                </a:lnTo>
                <a:lnTo>
                  <a:pt x="672" y="0"/>
                </a:lnTo>
                <a:close/>
              </a:path>
            </a:pathLst>
          </a:custGeom>
          <a:solidFill>
            <a:srgbClr val="E5FFE5"/>
          </a:solidFill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TW" altLang="en-US"/>
          </a:p>
        </p:txBody>
      </p:sp>
      <p:sp>
        <p:nvSpPr>
          <p:cNvPr id="291931" name="Freeform 91"/>
          <p:cNvSpPr>
            <a:spLocks/>
          </p:cNvSpPr>
          <p:nvPr/>
        </p:nvSpPr>
        <p:spPr bwMode="auto">
          <a:xfrm>
            <a:off x="5257800" y="5058544"/>
            <a:ext cx="990600" cy="457200"/>
          </a:xfrm>
          <a:custGeom>
            <a:avLst/>
            <a:gdLst>
              <a:gd name="T0" fmla="*/ 0 w 624"/>
              <a:gd name="T1" fmla="*/ 0 h 288"/>
              <a:gd name="T2" fmla="*/ 0 w 624"/>
              <a:gd name="T3" fmla="*/ 288 h 288"/>
              <a:gd name="T4" fmla="*/ 624 w 624"/>
              <a:gd name="T5" fmla="*/ 144 h 288"/>
              <a:gd name="T6" fmla="*/ 0 w 624"/>
              <a:gd name="T7" fmla="*/ 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4" h="288">
                <a:moveTo>
                  <a:pt x="0" y="0"/>
                </a:moveTo>
                <a:lnTo>
                  <a:pt x="0" y="288"/>
                </a:lnTo>
                <a:lnTo>
                  <a:pt x="624" y="144"/>
                </a:lnTo>
                <a:lnTo>
                  <a:pt x="0" y="0"/>
                </a:lnTo>
                <a:close/>
              </a:path>
            </a:pathLst>
          </a:custGeom>
          <a:solidFill>
            <a:srgbClr val="E5FFE5"/>
          </a:solidFill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TW" altLang="en-US"/>
          </a:p>
        </p:txBody>
      </p:sp>
      <p:sp>
        <p:nvSpPr>
          <p:cNvPr id="291932" name="Freeform 92"/>
          <p:cNvSpPr>
            <a:spLocks/>
          </p:cNvSpPr>
          <p:nvPr/>
        </p:nvSpPr>
        <p:spPr bwMode="auto">
          <a:xfrm>
            <a:off x="5257800" y="5287144"/>
            <a:ext cx="990600" cy="609600"/>
          </a:xfrm>
          <a:custGeom>
            <a:avLst/>
            <a:gdLst>
              <a:gd name="T0" fmla="*/ 624 w 624"/>
              <a:gd name="T1" fmla="*/ 0 h 384"/>
              <a:gd name="T2" fmla="*/ 0 w 624"/>
              <a:gd name="T3" fmla="*/ 144 h 384"/>
              <a:gd name="T4" fmla="*/ 384 w 624"/>
              <a:gd name="T5" fmla="*/ 384 h 384"/>
              <a:gd name="T6" fmla="*/ 624 w 624"/>
              <a:gd name="T7" fmla="*/ 0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4" h="384">
                <a:moveTo>
                  <a:pt x="624" y="0"/>
                </a:moveTo>
                <a:lnTo>
                  <a:pt x="0" y="144"/>
                </a:lnTo>
                <a:lnTo>
                  <a:pt x="384" y="384"/>
                </a:lnTo>
                <a:lnTo>
                  <a:pt x="624" y="0"/>
                </a:lnTo>
                <a:close/>
              </a:path>
            </a:pathLst>
          </a:custGeom>
          <a:solidFill>
            <a:srgbClr val="E5FFE5"/>
          </a:solidFill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TW" altLang="en-US"/>
          </a:p>
        </p:txBody>
      </p:sp>
      <p:sp>
        <p:nvSpPr>
          <p:cNvPr id="291933" name="Freeform 93"/>
          <p:cNvSpPr>
            <a:spLocks/>
          </p:cNvSpPr>
          <p:nvPr/>
        </p:nvSpPr>
        <p:spPr bwMode="auto">
          <a:xfrm>
            <a:off x="5867400" y="5287144"/>
            <a:ext cx="914400" cy="609600"/>
          </a:xfrm>
          <a:custGeom>
            <a:avLst/>
            <a:gdLst>
              <a:gd name="T0" fmla="*/ 240 w 576"/>
              <a:gd name="T1" fmla="*/ 0 h 384"/>
              <a:gd name="T2" fmla="*/ 0 w 576"/>
              <a:gd name="T3" fmla="*/ 384 h 384"/>
              <a:gd name="T4" fmla="*/ 576 w 576"/>
              <a:gd name="T5" fmla="*/ 336 h 384"/>
              <a:gd name="T6" fmla="*/ 240 w 576"/>
              <a:gd name="T7" fmla="*/ 0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6" h="384">
                <a:moveTo>
                  <a:pt x="240" y="0"/>
                </a:moveTo>
                <a:lnTo>
                  <a:pt x="0" y="384"/>
                </a:lnTo>
                <a:lnTo>
                  <a:pt x="576" y="336"/>
                </a:lnTo>
                <a:lnTo>
                  <a:pt x="240" y="0"/>
                </a:lnTo>
                <a:close/>
              </a:path>
            </a:pathLst>
          </a:custGeom>
          <a:solidFill>
            <a:srgbClr val="E5FFE5"/>
          </a:solidFill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TW" altLang="en-US"/>
          </a:p>
        </p:txBody>
      </p:sp>
      <p:sp>
        <p:nvSpPr>
          <p:cNvPr id="291934" name="Freeform 94"/>
          <p:cNvSpPr>
            <a:spLocks/>
          </p:cNvSpPr>
          <p:nvPr/>
        </p:nvSpPr>
        <p:spPr bwMode="auto">
          <a:xfrm>
            <a:off x="6248400" y="5287144"/>
            <a:ext cx="1066800" cy="533400"/>
          </a:xfrm>
          <a:custGeom>
            <a:avLst/>
            <a:gdLst>
              <a:gd name="T0" fmla="*/ 0 w 672"/>
              <a:gd name="T1" fmla="*/ 0 h 336"/>
              <a:gd name="T2" fmla="*/ 336 w 672"/>
              <a:gd name="T3" fmla="*/ 336 h 336"/>
              <a:gd name="T4" fmla="*/ 672 w 672"/>
              <a:gd name="T5" fmla="*/ 0 h 336"/>
              <a:gd name="T6" fmla="*/ 0 w 672"/>
              <a:gd name="T7" fmla="*/ 0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72" h="336">
                <a:moveTo>
                  <a:pt x="0" y="0"/>
                </a:moveTo>
                <a:lnTo>
                  <a:pt x="336" y="336"/>
                </a:lnTo>
                <a:lnTo>
                  <a:pt x="672" y="0"/>
                </a:lnTo>
                <a:lnTo>
                  <a:pt x="0" y="0"/>
                </a:lnTo>
                <a:close/>
              </a:path>
            </a:pathLst>
          </a:custGeom>
          <a:solidFill>
            <a:srgbClr val="E5FFE5"/>
          </a:solidFill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TW" altLang="en-US"/>
          </a:p>
        </p:txBody>
      </p:sp>
      <p:sp>
        <p:nvSpPr>
          <p:cNvPr id="291935" name="Freeform 95"/>
          <p:cNvSpPr>
            <a:spLocks/>
          </p:cNvSpPr>
          <p:nvPr/>
        </p:nvSpPr>
        <p:spPr bwMode="auto">
          <a:xfrm>
            <a:off x="6248400" y="4753744"/>
            <a:ext cx="1066800" cy="533400"/>
          </a:xfrm>
          <a:custGeom>
            <a:avLst/>
            <a:gdLst>
              <a:gd name="T0" fmla="*/ 0 w 672"/>
              <a:gd name="T1" fmla="*/ 336 h 336"/>
              <a:gd name="T2" fmla="*/ 480 w 672"/>
              <a:gd name="T3" fmla="*/ 0 h 336"/>
              <a:gd name="T4" fmla="*/ 672 w 672"/>
              <a:gd name="T5" fmla="*/ 336 h 336"/>
              <a:gd name="T6" fmla="*/ 0 w 672"/>
              <a:gd name="T7" fmla="*/ 33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72" h="336">
                <a:moveTo>
                  <a:pt x="0" y="336"/>
                </a:moveTo>
                <a:lnTo>
                  <a:pt x="480" y="0"/>
                </a:lnTo>
                <a:lnTo>
                  <a:pt x="672" y="336"/>
                </a:lnTo>
                <a:lnTo>
                  <a:pt x="0" y="336"/>
                </a:lnTo>
                <a:close/>
              </a:path>
            </a:pathLst>
          </a:custGeom>
          <a:solidFill>
            <a:srgbClr val="E5FFE5"/>
          </a:solidFill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TW" altLang="en-US"/>
          </a:p>
        </p:txBody>
      </p:sp>
      <p:sp>
        <p:nvSpPr>
          <p:cNvPr id="291937" name="Freeform 97"/>
          <p:cNvSpPr>
            <a:spLocks/>
          </p:cNvSpPr>
          <p:nvPr/>
        </p:nvSpPr>
        <p:spPr bwMode="auto">
          <a:xfrm>
            <a:off x="6248400" y="4677544"/>
            <a:ext cx="762000" cy="609600"/>
          </a:xfrm>
          <a:custGeom>
            <a:avLst/>
            <a:gdLst>
              <a:gd name="T0" fmla="*/ 48 w 480"/>
              <a:gd name="T1" fmla="*/ 0 h 384"/>
              <a:gd name="T2" fmla="*/ 0 w 480"/>
              <a:gd name="T3" fmla="*/ 384 h 384"/>
              <a:gd name="T4" fmla="*/ 480 w 480"/>
              <a:gd name="T5" fmla="*/ 48 h 384"/>
              <a:gd name="T6" fmla="*/ 48 w 480"/>
              <a:gd name="T7" fmla="*/ 0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0" h="384">
                <a:moveTo>
                  <a:pt x="48" y="0"/>
                </a:moveTo>
                <a:lnTo>
                  <a:pt x="0" y="384"/>
                </a:lnTo>
                <a:lnTo>
                  <a:pt x="480" y="48"/>
                </a:lnTo>
                <a:lnTo>
                  <a:pt x="48" y="0"/>
                </a:lnTo>
                <a:close/>
              </a:path>
            </a:pathLst>
          </a:custGeom>
          <a:solidFill>
            <a:srgbClr val="E5FFE5"/>
          </a:solidFill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TW" altLang="en-US"/>
          </a:p>
        </p:txBody>
      </p:sp>
      <p:sp>
        <p:nvSpPr>
          <p:cNvPr id="291939" name="Freeform 99"/>
          <p:cNvSpPr>
            <a:spLocks/>
          </p:cNvSpPr>
          <p:nvPr/>
        </p:nvSpPr>
        <p:spPr bwMode="auto">
          <a:xfrm>
            <a:off x="7010400" y="4753744"/>
            <a:ext cx="685800" cy="533400"/>
          </a:xfrm>
          <a:custGeom>
            <a:avLst/>
            <a:gdLst>
              <a:gd name="T0" fmla="*/ 0 w 432"/>
              <a:gd name="T1" fmla="*/ 0 h 336"/>
              <a:gd name="T2" fmla="*/ 192 w 432"/>
              <a:gd name="T3" fmla="*/ 336 h 336"/>
              <a:gd name="T4" fmla="*/ 432 w 432"/>
              <a:gd name="T5" fmla="*/ 0 h 336"/>
              <a:gd name="T6" fmla="*/ 0 w 432"/>
              <a:gd name="T7" fmla="*/ 0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32" h="336">
                <a:moveTo>
                  <a:pt x="0" y="0"/>
                </a:moveTo>
                <a:lnTo>
                  <a:pt x="192" y="336"/>
                </a:lnTo>
                <a:lnTo>
                  <a:pt x="432" y="0"/>
                </a:lnTo>
                <a:lnTo>
                  <a:pt x="0" y="0"/>
                </a:lnTo>
                <a:close/>
              </a:path>
            </a:pathLst>
          </a:custGeom>
          <a:solidFill>
            <a:srgbClr val="E5FFE5"/>
          </a:solidFill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TW" altLang="en-US"/>
          </a:p>
        </p:txBody>
      </p:sp>
      <p:sp>
        <p:nvSpPr>
          <p:cNvPr id="291940" name="Freeform 100"/>
          <p:cNvSpPr>
            <a:spLocks/>
          </p:cNvSpPr>
          <p:nvPr/>
        </p:nvSpPr>
        <p:spPr bwMode="auto">
          <a:xfrm>
            <a:off x="7010400" y="4220344"/>
            <a:ext cx="685800" cy="533400"/>
          </a:xfrm>
          <a:custGeom>
            <a:avLst/>
            <a:gdLst>
              <a:gd name="T0" fmla="*/ 0 w 432"/>
              <a:gd name="T1" fmla="*/ 336 h 336"/>
              <a:gd name="T2" fmla="*/ 432 w 432"/>
              <a:gd name="T3" fmla="*/ 336 h 336"/>
              <a:gd name="T4" fmla="*/ 432 w 432"/>
              <a:gd name="T5" fmla="*/ 0 h 336"/>
              <a:gd name="T6" fmla="*/ 0 w 432"/>
              <a:gd name="T7" fmla="*/ 33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32" h="336">
                <a:moveTo>
                  <a:pt x="0" y="336"/>
                </a:moveTo>
                <a:lnTo>
                  <a:pt x="432" y="336"/>
                </a:lnTo>
                <a:lnTo>
                  <a:pt x="432" y="0"/>
                </a:lnTo>
                <a:lnTo>
                  <a:pt x="0" y="336"/>
                </a:lnTo>
                <a:close/>
              </a:path>
            </a:pathLst>
          </a:custGeom>
          <a:solidFill>
            <a:srgbClr val="E5FFE5"/>
          </a:solidFill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TW" altLang="en-US"/>
          </a:p>
        </p:txBody>
      </p:sp>
      <p:sp>
        <p:nvSpPr>
          <p:cNvPr id="291941" name="Freeform 101"/>
          <p:cNvSpPr>
            <a:spLocks/>
          </p:cNvSpPr>
          <p:nvPr/>
        </p:nvSpPr>
        <p:spPr bwMode="auto">
          <a:xfrm>
            <a:off x="6324600" y="3839344"/>
            <a:ext cx="762000" cy="914400"/>
          </a:xfrm>
          <a:custGeom>
            <a:avLst/>
            <a:gdLst>
              <a:gd name="T0" fmla="*/ 432 w 480"/>
              <a:gd name="T1" fmla="*/ 576 h 576"/>
              <a:gd name="T2" fmla="*/ 480 w 480"/>
              <a:gd name="T3" fmla="*/ 0 h 576"/>
              <a:gd name="T4" fmla="*/ 0 w 480"/>
              <a:gd name="T5" fmla="*/ 144 h 576"/>
              <a:gd name="T6" fmla="*/ 432 w 480"/>
              <a:gd name="T7" fmla="*/ 576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0" h="576">
                <a:moveTo>
                  <a:pt x="432" y="576"/>
                </a:moveTo>
                <a:lnTo>
                  <a:pt x="480" y="0"/>
                </a:lnTo>
                <a:lnTo>
                  <a:pt x="0" y="144"/>
                </a:lnTo>
                <a:lnTo>
                  <a:pt x="432" y="576"/>
                </a:lnTo>
                <a:close/>
              </a:path>
            </a:pathLst>
          </a:custGeom>
          <a:solidFill>
            <a:srgbClr val="E5FFE5"/>
          </a:solidFill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TW" altLang="en-US"/>
          </a:p>
        </p:txBody>
      </p:sp>
      <p:sp>
        <p:nvSpPr>
          <p:cNvPr id="291942" name="Freeform 102"/>
          <p:cNvSpPr>
            <a:spLocks/>
          </p:cNvSpPr>
          <p:nvPr/>
        </p:nvSpPr>
        <p:spPr bwMode="auto">
          <a:xfrm>
            <a:off x="6324600" y="4067944"/>
            <a:ext cx="685800" cy="685800"/>
          </a:xfrm>
          <a:custGeom>
            <a:avLst/>
            <a:gdLst>
              <a:gd name="T0" fmla="*/ 0 w 432"/>
              <a:gd name="T1" fmla="*/ 0 h 432"/>
              <a:gd name="T2" fmla="*/ 0 w 432"/>
              <a:gd name="T3" fmla="*/ 384 h 432"/>
              <a:gd name="T4" fmla="*/ 432 w 432"/>
              <a:gd name="T5" fmla="*/ 432 h 432"/>
              <a:gd name="T6" fmla="*/ 0 w 432"/>
              <a:gd name="T7" fmla="*/ 0 h 4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32" h="432">
                <a:moveTo>
                  <a:pt x="0" y="0"/>
                </a:moveTo>
                <a:lnTo>
                  <a:pt x="0" y="384"/>
                </a:lnTo>
                <a:lnTo>
                  <a:pt x="432" y="432"/>
                </a:lnTo>
                <a:lnTo>
                  <a:pt x="0" y="0"/>
                </a:lnTo>
                <a:close/>
              </a:path>
            </a:pathLst>
          </a:custGeom>
          <a:solidFill>
            <a:srgbClr val="E5FFE5"/>
          </a:solidFill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TW" altLang="en-US"/>
          </a:p>
        </p:txBody>
      </p:sp>
      <p:sp>
        <p:nvSpPr>
          <p:cNvPr id="291943" name="Freeform 103"/>
          <p:cNvSpPr>
            <a:spLocks/>
          </p:cNvSpPr>
          <p:nvPr/>
        </p:nvSpPr>
        <p:spPr bwMode="auto">
          <a:xfrm>
            <a:off x="5257800" y="4067944"/>
            <a:ext cx="1066800" cy="609600"/>
          </a:xfrm>
          <a:custGeom>
            <a:avLst/>
            <a:gdLst>
              <a:gd name="T0" fmla="*/ 672 w 672"/>
              <a:gd name="T1" fmla="*/ 0 h 384"/>
              <a:gd name="T2" fmla="*/ 672 w 672"/>
              <a:gd name="T3" fmla="*/ 384 h 384"/>
              <a:gd name="T4" fmla="*/ 0 w 672"/>
              <a:gd name="T5" fmla="*/ 240 h 384"/>
              <a:gd name="T6" fmla="*/ 672 w 672"/>
              <a:gd name="T7" fmla="*/ 0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72" h="384">
                <a:moveTo>
                  <a:pt x="672" y="0"/>
                </a:moveTo>
                <a:lnTo>
                  <a:pt x="672" y="384"/>
                </a:lnTo>
                <a:lnTo>
                  <a:pt x="0" y="240"/>
                </a:lnTo>
                <a:lnTo>
                  <a:pt x="672" y="0"/>
                </a:lnTo>
                <a:close/>
              </a:path>
            </a:pathLst>
          </a:custGeom>
          <a:solidFill>
            <a:srgbClr val="E5FFE5"/>
          </a:solidFill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TW" altLang="en-US"/>
          </a:p>
        </p:txBody>
      </p:sp>
      <p:sp>
        <p:nvSpPr>
          <p:cNvPr id="291944" name="Freeform 104"/>
          <p:cNvSpPr>
            <a:spLocks/>
          </p:cNvSpPr>
          <p:nvPr/>
        </p:nvSpPr>
        <p:spPr bwMode="auto">
          <a:xfrm>
            <a:off x="7010400" y="3839344"/>
            <a:ext cx="685800" cy="914400"/>
          </a:xfrm>
          <a:custGeom>
            <a:avLst/>
            <a:gdLst>
              <a:gd name="T0" fmla="*/ 48 w 432"/>
              <a:gd name="T1" fmla="*/ 0 h 576"/>
              <a:gd name="T2" fmla="*/ 0 w 432"/>
              <a:gd name="T3" fmla="*/ 576 h 576"/>
              <a:gd name="T4" fmla="*/ 432 w 432"/>
              <a:gd name="T5" fmla="*/ 240 h 576"/>
              <a:gd name="T6" fmla="*/ 48 w 432"/>
              <a:gd name="T7" fmla="*/ 0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32" h="576">
                <a:moveTo>
                  <a:pt x="48" y="0"/>
                </a:moveTo>
                <a:lnTo>
                  <a:pt x="0" y="576"/>
                </a:lnTo>
                <a:lnTo>
                  <a:pt x="432" y="240"/>
                </a:lnTo>
                <a:lnTo>
                  <a:pt x="48" y="0"/>
                </a:lnTo>
                <a:close/>
              </a:path>
            </a:pathLst>
          </a:custGeom>
          <a:solidFill>
            <a:srgbClr val="E5FFE5"/>
          </a:solidFill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TW" altLang="en-US"/>
          </a:p>
        </p:txBody>
      </p:sp>
      <p:sp>
        <p:nvSpPr>
          <p:cNvPr id="291946" name="Freeform 106"/>
          <p:cNvSpPr>
            <a:spLocks/>
          </p:cNvSpPr>
          <p:nvPr/>
        </p:nvSpPr>
        <p:spPr bwMode="auto">
          <a:xfrm>
            <a:off x="7086600" y="3534544"/>
            <a:ext cx="762000" cy="685800"/>
          </a:xfrm>
          <a:custGeom>
            <a:avLst/>
            <a:gdLst>
              <a:gd name="T0" fmla="*/ 0 w 480"/>
              <a:gd name="T1" fmla="*/ 192 h 432"/>
              <a:gd name="T2" fmla="*/ 384 w 480"/>
              <a:gd name="T3" fmla="*/ 432 h 432"/>
              <a:gd name="T4" fmla="*/ 480 w 480"/>
              <a:gd name="T5" fmla="*/ 0 h 432"/>
              <a:gd name="T6" fmla="*/ 0 w 480"/>
              <a:gd name="T7" fmla="*/ 192 h 4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0" h="432">
                <a:moveTo>
                  <a:pt x="0" y="192"/>
                </a:moveTo>
                <a:lnTo>
                  <a:pt x="384" y="432"/>
                </a:lnTo>
                <a:lnTo>
                  <a:pt x="480" y="0"/>
                </a:lnTo>
                <a:lnTo>
                  <a:pt x="0" y="192"/>
                </a:lnTo>
                <a:close/>
              </a:path>
            </a:pathLst>
          </a:custGeom>
          <a:solidFill>
            <a:srgbClr val="E5FFE5"/>
          </a:solidFill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TW" altLang="en-US"/>
          </a:p>
        </p:txBody>
      </p:sp>
      <p:sp>
        <p:nvSpPr>
          <p:cNvPr id="291947" name="Freeform 107"/>
          <p:cNvSpPr>
            <a:spLocks/>
          </p:cNvSpPr>
          <p:nvPr/>
        </p:nvSpPr>
        <p:spPr bwMode="auto">
          <a:xfrm>
            <a:off x="7086600" y="3153544"/>
            <a:ext cx="762000" cy="685800"/>
          </a:xfrm>
          <a:custGeom>
            <a:avLst/>
            <a:gdLst>
              <a:gd name="T0" fmla="*/ 0 w 480"/>
              <a:gd name="T1" fmla="*/ 432 h 432"/>
              <a:gd name="T2" fmla="*/ 480 w 480"/>
              <a:gd name="T3" fmla="*/ 240 h 432"/>
              <a:gd name="T4" fmla="*/ 0 w 480"/>
              <a:gd name="T5" fmla="*/ 0 h 432"/>
              <a:gd name="T6" fmla="*/ 0 w 480"/>
              <a:gd name="T7" fmla="*/ 432 h 4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0" h="432">
                <a:moveTo>
                  <a:pt x="0" y="432"/>
                </a:moveTo>
                <a:lnTo>
                  <a:pt x="480" y="240"/>
                </a:lnTo>
                <a:lnTo>
                  <a:pt x="0" y="0"/>
                </a:lnTo>
                <a:lnTo>
                  <a:pt x="0" y="432"/>
                </a:lnTo>
                <a:close/>
              </a:path>
            </a:pathLst>
          </a:custGeom>
          <a:solidFill>
            <a:srgbClr val="E5FFE5"/>
          </a:solidFill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TW" altLang="en-US"/>
          </a:p>
        </p:txBody>
      </p:sp>
      <p:sp>
        <p:nvSpPr>
          <p:cNvPr id="291949" name="Freeform 109"/>
          <p:cNvSpPr>
            <a:spLocks/>
          </p:cNvSpPr>
          <p:nvPr/>
        </p:nvSpPr>
        <p:spPr bwMode="auto">
          <a:xfrm>
            <a:off x="7086600" y="2924944"/>
            <a:ext cx="762000" cy="609600"/>
          </a:xfrm>
          <a:custGeom>
            <a:avLst/>
            <a:gdLst>
              <a:gd name="T0" fmla="*/ 0 w 480"/>
              <a:gd name="T1" fmla="*/ 144 h 384"/>
              <a:gd name="T2" fmla="*/ 480 w 480"/>
              <a:gd name="T3" fmla="*/ 0 h 384"/>
              <a:gd name="T4" fmla="*/ 480 w 480"/>
              <a:gd name="T5" fmla="*/ 384 h 384"/>
              <a:gd name="T6" fmla="*/ 0 w 480"/>
              <a:gd name="T7" fmla="*/ 144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0" h="384">
                <a:moveTo>
                  <a:pt x="0" y="144"/>
                </a:moveTo>
                <a:lnTo>
                  <a:pt x="480" y="0"/>
                </a:lnTo>
                <a:lnTo>
                  <a:pt x="480" y="384"/>
                </a:lnTo>
                <a:lnTo>
                  <a:pt x="0" y="144"/>
                </a:lnTo>
                <a:close/>
              </a:path>
            </a:pathLst>
          </a:custGeom>
          <a:solidFill>
            <a:srgbClr val="E5FFE5"/>
          </a:solidFill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TW" altLang="en-US"/>
          </a:p>
        </p:txBody>
      </p:sp>
      <p:sp>
        <p:nvSpPr>
          <p:cNvPr id="291950" name="Freeform 110"/>
          <p:cNvSpPr>
            <a:spLocks/>
          </p:cNvSpPr>
          <p:nvPr/>
        </p:nvSpPr>
        <p:spPr bwMode="auto">
          <a:xfrm>
            <a:off x="6781800" y="3153544"/>
            <a:ext cx="304800" cy="685800"/>
          </a:xfrm>
          <a:custGeom>
            <a:avLst/>
            <a:gdLst>
              <a:gd name="T0" fmla="*/ 192 w 192"/>
              <a:gd name="T1" fmla="*/ 0 h 432"/>
              <a:gd name="T2" fmla="*/ 192 w 192"/>
              <a:gd name="T3" fmla="*/ 432 h 432"/>
              <a:gd name="T4" fmla="*/ 0 w 192"/>
              <a:gd name="T5" fmla="*/ 240 h 432"/>
              <a:gd name="T6" fmla="*/ 192 w 192"/>
              <a:gd name="T7" fmla="*/ 0 h 4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2" h="432">
                <a:moveTo>
                  <a:pt x="192" y="0"/>
                </a:moveTo>
                <a:lnTo>
                  <a:pt x="192" y="432"/>
                </a:lnTo>
                <a:lnTo>
                  <a:pt x="0" y="240"/>
                </a:lnTo>
                <a:lnTo>
                  <a:pt x="192" y="0"/>
                </a:lnTo>
                <a:close/>
              </a:path>
            </a:pathLst>
          </a:custGeom>
          <a:solidFill>
            <a:srgbClr val="E5FFE5"/>
          </a:solidFill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TW" altLang="en-US"/>
          </a:p>
        </p:txBody>
      </p:sp>
      <p:sp>
        <p:nvSpPr>
          <p:cNvPr id="291952" name="Freeform 112"/>
          <p:cNvSpPr>
            <a:spLocks/>
          </p:cNvSpPr>
          <p:nvPr/>
        </p:nvSpPr>
        <p:spPr bwMode="auto">
          <a:xfrm>
            <a:off x="6324600" y="3534544"/>
            <a:ext cx="762000" cy="533400"/>
          </a:xfrm>
          <a:custGeom>
            <a:avLst/>
            <a:gdLst>
              <a:gd name="T0" fmla="*/ 0 w 480"/>
              <a:gd name="T1" fmla="*/ 336 h 336"/>
              <a:gd name="T2" fmla="*/ 288 w 480"/>
              <a:gd name="T3" fmla="*/ 0 h 336"/>
              <a:gd name="T4" fmla="*/ 480 w 480"/>
              <a:gd name="T5" fmla="*/ 192 h 336"/>
              <a:gd name="T6" fmla="*/ 0 w 480"/>
              <a:gd name="T7" fmla="*/ 33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0" h="336">
                <a:moveTo>
                  <a:pt x="0" y="336"/>
                </a:moveTo>
                <a:lnTo>
                  <a:pt x="288" y="0"/>
                </a:lnTo>
                <a:lnTo>
                  <a:pt x="480" y="192"/>
                </a:lnTo>
                <a:lnTo>
                  <a:pt x="0" y="336"/>
                </a:lnTo>
                <a:close/>
              </a:path>
            </a:pathLst>
          </a:custGeom>
          <a:solidFill>
            <a:srgbClr val="E5FFE5"/>
          </a:solidFill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TW" altLang="en-US"/>
          </a:p>
        </p:txBody>
      </p:sp>
      <p:sp>
        <p:nvSpPr>
          <p:cNvPr id="291953" name="Freeform 113"/>
          <p:cNvSpPr>
            <a:spLocks/>
          </p:cNvSpPr>
          <p:nvPr/>
        </p:nvSpPr>
        <p:spPr bwMode="auto">
          <a:xfrm>
            <a:off x="6324600" y="3077344"/>
            <a:ext cx="457200" cy="990600"/>
          </a:xfrm>
          <a:custGeom>
            <a:avLst/>
            <a:gdLst>
              <a:gd name="T0" fmla="*/ 0 w 288"/>
              <a:gd name="T1" fmla="*/ 0 h 624"/>
              <a:gd name="T2" fmla="*/ 288 w 288"/>
              <a:gd name="T3" fmla="*/ 288 h 624"/>
              <a:gd name="T4" fmla="*/ 0 w 288"/>
              <a:gd name="T5" fmla="*/ 624 h 624"/>
              <a:gd name="T6" fmla="*/ 0 w 288"/>
              <a:gd name="T7" fmla="*/ 0 h 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8" h="624">
                <a:moveTo>
                  <a:pt x="0" y="0"/>
                </a:moveTo>
                <a:lnTo>
                  <a:pt x="288" y="288"/>
                </a:lnTo>
                <a:lnTo>
                  <a:pt x="0" y="624"/>
                </a:lnTo>
                <a:lnTo>
                  <a:pt x="0" y="0"/>
                </a:lnTo>
                <a:close/>
              </a:path>
            </a:pathLst>
          </a:custGeom>
          <a:solidFill>
            <a:srgbClr val="E5FFE5"/>
          </a:solidFill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TW" altLang="en-US"/>
          </a:p>
        </p:txBody>
      </p:sp>
      <p:sp>
        <p:nvSpPr>
          <p:cNvPr id="291954" name="Freeform 114"/>
          <p:cNvSpPr>
            <a:spLocks/>
          </p:cNvSpPr>
          <p:nvPr/>
        </p:nvSpPr>
        <p:spPr bwMode="auto">
          <a:xfrm>
            <a:off x="6324600" y="3077344"/>
            <a:ext cx="762000" cy="457200"/>
          </a:xfrm>
          <a:custGeom>
            <a:avLst/>
            <a:gdLst>
              <a:gd name="T0" fmla="*/ 0 w 480"/>
              <a:gd name="T1" fmla="*/ 0 h 288"/>
              <a:gd name="T2" fmla="*/ 480 w 480"/>
              <a:gd name="T3" fmla="*/ 48 h 288"/>
              <a:gd name="T4" fmla="*/ 288 w 480"/>
              <a:gd name="T5" fmla="*/ 288 h 288"/>
              <a:gd name="T6" fmla="*/ 0 w 480"/>
              <a:gd name="T7" fmla="*/ 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0" h="288">
                <a:moveTo>
                  <a:pt x="0" y="0"/>
                </a:moveTo>
                <a:lnTo>
                  <a:pt x="480" y="48"/>
                </a:lnTo>
                <a:lnTo>
                  <a:pt x="288" y="288"/>
                </a:lnTo>
                <a:lnTo>
                  <a:pt x="0" y="0"/>
                </a:lnTo>
                <a:close/>
              </a:path>
            </a:pathLst>
          </a:custGeom>
          <a:solidFill>
            <a:srgbClr val="E5FFE5"/>
          </a:solidFill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TW" altLang="en-US"/>
          </a:p>
        </p:txBody>
      </p:sp>
      <p:sp>
        <p:nvSpPr>
          <p:cNvPr id="291919" name="Freeform 79"/>
          <p:cNvSpPr>
            <a:spLocks/>
          </p:cNvSpPr>
          <p:nvPr/>
        </p:nvSpPr>
        <p:spPr bwMode="auto">
          <a:xfrm>
            <a:off x="4953000" y="3077344"/>
            <a:ext cx="685800" cy="762000"/>
          </a:xfrm>
          <a:custGeom>
            <a:avLst/>
            <a:gdLst>
              <a:gd name="T0" fmla="*/ 0 w 432"/>
              <a:gd name="T1" fmla="*/ 0 h 480"/>
              <a:gd name="T2" fmla="*/ 0 w 432"/>
              <a:gd name="T3" fmla="*/ 480 h 480"/>
              <a:gd name="T4" fmla="*/ 432 w 432"/>
              <a:gd name="T5" fmla="*/ 0 h 480"/>
              <a:gd name="T6" fmla="*/ 0 w 432"/>
              <a:gd name="T7" fmla="*/ 0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32" h="480">
                <a:moveTo>
                  <a:pt x="0" y="0"/>
                </a:moveTo>
                <a:lnTo>
                  <a:pt x="0" y="480"/>
                </a:lnTo>
                <a:lnTo>
                  <a:pt x="432" y="0"/>
                </a:lnTo>
                <a:lnTo>
                  <a:pt x="0" y="0"/>
                </a:lnTo>
                <a:close/>
              </a:path>
            </a:pathLst>
          </a:custGeom>
          <a:solidFill>
            <a:srgbClr val="E5FFE5"/>
          </a:solidFill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TW" altLang="en-US"/>
          </a:p>
        </p:txBody>
      </p:sp>
      <p:sp>
        <p:nvSpPr>
          <p:cNvPr id="291920" name="Freeform 80"/>
          <p:cNvSpPr>
            <a:spLocks/>
          </p:cNvSpPr>
          <p:nvPr/>
        </p:nvSpPr>
        <p:spPr bwMode="auto">
          <a:xfrm>
            <a:off x="4267200" y="3077344"/>
            <a:ext cx="685800" cy="762000"/>
          </a:xfrm>
          <a:custGeom>
            <a:avLst/>
            <a:gdLst>
              <a:gd name="T0" fmla="*/ 0 w 432"/>
              <a:gd name="T1" fmla="*/ 192 h 480"/>
              <a:gd name="T2" fmla="*/ 432 w 432"/>
              <a:gd name="T3" fmla="*/ 480 h 480"/>
              <a:gd name="T4" fmla="*/ 432 w 432"/>
              <a:gd name="T5" fmla="*/ 0 h 480"/>
              <a:gd name="T6" fmla="*/ 0 w 432"/>
              <a:gd name="T7" fmla="*/ 192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32" h="480">
                <a:moveTo>
                  <a:pt x="0" y="192"/>
                </a:moveTo>
                <a:lnTo>
                  <a:pt x="432" y="480"/>
                </a:lnTo>
                <a:lnTo>
                  <a:pt x="432" y="0"/>
                </a:lnTo>
                <a:lnTo>
                  <a:pt x="0" y="192"/>
                </a:lnTo>
                <a:close/>
              </a:path>
            </a:pathLst>
          </a:custGeom>
          <a:solidFill>
            <a:srgbClr val="E5FFE5"/>
          </a:solidFill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TW" altLang="en-US"/>
          </a:p>
        </p:txBody>
      </p:sp>
      <p:sp>
        <p:nvSpPr>
          <p:cNvPr id="291921" name="Freeform 81"/>
          <p:cNvSpPr>
            <a:spLocks/>
          </p:cNvSpPr>
          <p:nvPr/>
        </p:nvSpPr>
        <p:spPr bwMode="auto">
          <a:xfrm>
            <a:off x="4267200" y="3382144"/>
            <a:ext cx="685800" cy="914400"/>
          </a:xfrm>
          <a:custGeom>
            <a:avLst/>
            <a:gdLst>
              <a:gd name="T0" fmla="*/ 0 w 432"/>
              <a:gd name="T1" fmla="*/ 0 h 576"/>
              <a:gd name="T2" fmla="*/ 0 w 432"/>
              <a:gd name="T3" fmla="*/ 576 h 576"/>
              <a:gd name="T4" fmla="*/ 432 w 432"/>
              <a:gd name="T5" fmla="*/ 288 h 576"/>
              <a:gd name="T6" fmla="*/ 0 w 432"/>
              <a:gd name="T7" fmla="*/ 0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32" h="576">
                <a:moveTo>
                  <a:pt x="0" y="0"/>
                </a:moveTo>
                <a:lnTo>
                  <a:pt x="0" y="576"/>
                </a:lnTo>
                <a:lnTo>
                  <a:pt x="432" y="288"/>
                </a:lnTo>
                <a:lnTo>
                  <a:pt x="0" y="0"/>
                </a:lnTo>
                <a:close/>
              </a:path>
            </a:pathLst>
          </a:custGeom>
          <a:solidFill>
            <a:srgbClr val="E5FFE5"/>
          </a:solidFill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TW" altLang="en-US"/>
          </a:p>
        </p:txBody>
      </p:sp>
      <p:sp>
        <p:nvSpPr>
          <p:cNvPr id="291922" name="Freeform 82"/>
          <p:cNvSpPr>
            <a:spLocks/>
          </p:cNvSpPr>
          <p:nvPr/>
        </p:nvSpPr>
        <p:spPr bwMode="auto">
          <a:xfrm>
            <a:off x="4267200" y="3839344"/>
            <a:ext cx="990600" cy="609600"/>
          </a:xfrm>
          <a:custGeom>
            <a:avLst/>
            <a:gdLst>
              <a:gd name="T0" fmla="*/ 432 w 624"/>
              <a:gd name="T1" fmla="*/ 0 h 384"/>
              <a:gd name="T2" fmla="*/ 624 w 624"/>
              <a:gd name="T3" fmla="*/ 384 h 384"/>
              <a:gd name="T4" fmla="*/ 0 w 624"/>
              <a:gd name="T5" fmla="*/ 288 h 384"/>
              <a:gd name="T6" fmla="*/ 432 w 624"/>
              <a:gd name="T7" fmla="*/ 0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4" h="384">
                <a:moveTo>
                  <a:pt x="432" y="0"/>
                </a:moveTo>
                <a:lnTo>
                  <a:pt x="624" y="384"/>
                </a:lnTo>
                <a:lnTo>
                  <a:pt x="0" y="288"/>
                </a:lnTo>
                <a:lnTo>
                  <a:pt x="432" y="0"/>
                </a:lnTo>
                <a:close/>
              </a:path>
            </a:pathLst>
          </a:custGeom>
          <a:solidFill>
            <a:srgbClr val="E5FFE5"/>
          </a:solidFill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TW" altLang="en-US"/>
          </a:p>
        </p:txBody>
      </p:sp>
      <p:sp>
        <p:nvSpPr>
          <p:cNvPr id="291924" name="Freeform 84"/>
          <p:cNvSpPr>
            <a:spLocks/>
          </p:cNvSpPr>
          <p:nvPr/>
        </p:nvSpPr>
        <p:spPr bwMode="auto">
          <a:xfrm>
            <a:off x="4953000" y="3077344"/>
            <a:ext cx="685800" cy="1371600"/>
          </a:xfrm>
          <a:custGeom>
            <a:avLst/>
            <a:gdLst>
              <a:gd name="T0" fmla="*/ 0 w 432"/>
              <a:gd name="T1" fmla="*/ 480 h 864"/>
              <a:gd name="T2" fmla="*/ 432 w 432"/>
              <a:gd name="T3" fmla="*/ 0 h 864"/>
              <a:gd name="T4" fmla="*/ 192 w 432"/>
              <a:gd name="T5" fmla="*/ 864 h 864"/>
              <a:gd name="T6" fmla="*/ 0 w 432"/>
              <a:gd name="T7" fmla="*/ 480 h 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32" h="864">
                <a:moveTo>
                  <a:pt x="0" y="480"/>
                </a:moveTo>
                <a:lnTo>
                  <a:pt x="432" y="0"/>
                </a:lnTo>
                <a:lnTo>
                  <a:pt x="192" y="864"/>
                </a:lnTo>
                <a:lnTo>
                  <a:pt x="0" y="480"/>
                </a:lnTo>
                <a:close/>
              </a:path>
            </a:pathLst>
          </a:custGeom>
          <a:solidFill>
            <a:srgbClr val="E5FFE5"/>
          </a:solidFill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TW" altLang="en-US"/>
          </a:p>
        </p:txBody>
      </p:sp>
      <p:sp>
        <p:nvSpPr>
          <p:cNvPr id="291926" name="Freeform 86"/>
          <p:cNvSpPr>
            <a:spLocks/>
          </p:cNvSpPr>
          <p:nvPr/>
        </p:nvSpPr>
        <p:spPr bwMode="auto">
          <a:xfrm>
            <a:off x="4267200" y="4296544"/>
            <a:ext cx="990600" cy="685800"/>
          </a:xfrm>
          <a:custGeom>
            <a:avLst/>
            <a:gdLst>
              <a:gd name="T0" fmla="*/ 624 w 624"/>
              <a:gd name="T1" fmla="*/ 96 h 432"/>
              <a:gd name="T2" fmla="*/ 192 w 624"/>
              <a:gd name="T3" fmla="*/ 432 h 432"/>
              <a:gd name="T4" fmla="*/ 0 w 624"/>
              <a:gd name="T5" fmla="*/ 0 h 432"/>
              <a:gd name="T6" fmla="*/ 624 w 624"/>
              <a:gd name="T7" fmla="*/ 96 h 4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4" h="432">
                <a:moveTo>
                  <a:pt x="624" y="96"/>
                </a:moveTo>
                <a:lnTo>
                  <a:pt x="192" y="432"/>
                </a:lnTo>
                <a:lnTo>
                  <a:pt x="0" y="0"/>
                </a:lnTo>
                <a:lnTo>
                  <a:pt x="624" y="96"/>
                </a:lnTo>
                <a:close/>
              </a:path>
            </a:pathLst>
          </a:custGeom>
          <a:solidFill>
            <a:srgbClr val="E5FFE5"/>
          </a:solidFill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TW" altLang="en-US"/>
          </a:p>
        </p:txBody>
      </p:sp>
      <p:sp>
        <p:nvSpPr>
          <p:cNvPr id="291927" name="Freeform 87"/>
          <p:cNvSpPr>
            <a:spLocks/>
          </p:cNvSpPr>
          <p:nvPr/>
        </p:nvSpPr>
        <p:spPr bwMode="auto">
          <a:xfrm>
            <a:off x="4572000" y="4448944"/>
            <a:ext cx="685800" cy="609600"/>
          </a:xfrm>
          <a:custGeom>
            <a:avLst/>
            <a:gdLst>
              <a:gd name="T0" fmla="*/ 432 w 432"/>
              <a:gd name="T1" fmla="*/ 0 h 384"/>
              <a:gd name="T2" fmla="*/ 0 w 432"/>
              <a:gd name="T3" fmla="*/ 336 h 384"/>
              <a:gd name="T4" fmla="*/ 432 w 432"/>
              <a:gd name="T5" fmla="*/ 384 h 384"/>
              <a:gd name="T6" fmla="*/ 432 w 432"/>
              <a:gd name="T7" fmla="*/ 0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32" h="384">
                <a:moveTo>
                  <a:pt x="432" y="0"/>
                </a:moveTo>
                <a:lnTo>
                  <a:pt x="0" y="336"/>
                </a:lnTo>
                <a:lnTo>
                  <a:pt x="432" y="384"/>
                </a:lnTo>
                <a:lnTo>
                  <a:pt x="432" y="0"/>
                </a:lnTo>
                <a:close/>
              </a:path>
            </a:pathLst>
          </a:custGeom>
          <a:solidFill>
            <a:srgbClr val="E5FFE5"/>
          </a:solidFill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TW" altLang="en-US"/>
          </a:p>
        </p:txBody>
      </p:sp>
      <p:sp>
        <p:nvSpPr>
          <p:cNvPr id="291928" name="Freeform 88"/>
          <p:cNvSpPr>
            <a:spLocks/>
          </p:cNvSpPr>
          <p:nvPr/>
        </p:nvSpPr>
        <p:spPr bwMode="auto">
          <a:xfrm>
            <a:off x="4572000" y="4982344"/>
            <a:ext cx="685800" cy="533400"/>
          </a:xfrm>
          <a:custGeom>
            <a:avLst/>
            <a:gdLst>
              <a:gd name="T0" fmla="*/ 0 w 432"/>
              <a:gd name="T1" fmla="*/ 0 h 336"/>
              <a:gd name="T2" fmla="*/ 432 w 432"/>
              <a:gd name="T3" fmla="*/ 336 h 336"/>
              <a:gd name="T4" fmla="*/ 432 w 432"/>
              <a:gd name="T5" fmla="*/ 48 h 336"/>
              <a:gd name="T6" fmla="*/ 0 w 432"/>
              <a:gd name="T7" fmla="*/ 0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32" h="336">
                <a:moveTo>
                  <a:pt x="0" y="0"/>
                </a:moveTo>
                <a:lnTo>
                  <a:pt x="432" y="336"/>
                </a:lnTo>
                <a:lnTo>
                  <a:pt x="432" y="48"/>
                </a:lnTo>
                <a:lnTo>
                  <a:pt x="0" y="0"/>
                </a:lnTo>
                <a:close/>
              </a:path>
            </a:pathLst>
          </a:custGeom>
          <a:solidFill>
            <a:srgbClr val="E5FFE5"/>
          </a:solidFill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TW" altLang="en-US"/>
          </a:p>
        </p:txBody>
      </p:sp>
      <p:sp>
        <p:nvSpPr>
          <p:cNvPr id="291843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pPr rtl="0"/>
            <a:r>
              <a:rPr lang="en-US" altLang="zh-TW" dirty="0">
                <a:ea typeface="新細明體" charset="-120"/>
              </a:rPr>
              <a:t>Checking self-intersections</a:t>
            </a:r>
            <a:endParaRPr lang="en-US" dirty="0"/>
          </a:p>
        </p:txBody>
      </p:sp>
      <p:sp>
        <p:nvSpPr>
          <p:cNvPr id="29184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l" rtl="0">
              <a:lnSpc>
                <a:spcPct val="90000"/>
              </a:lnSpc>
            </a:pPr>
            <a:r>
              <a:rPr lang="en-US" altLang="zh-TW" sz="2800" dirty="0">
                <a:ea typeface="新細明體" charset="-120"/>
              </a:rPr>
              <a:t>Global self-intersections: maintain space partition data structure, check the new triangles with the existing boundary triangles.</a:t>
            </a:r>
            <a:endParaRPr lang="en-US" sz="2800" dirty="0"/>
          </a:p>
        </p:txBody>
      </p:sp>
      <p:sp>
        <p:nvSpPr>
          <p:cNvPr id="291844" name="Line 4"/>
          <p:cNvSpPr>
            <a:spLocks noChangeShapeType="1"/>
          </p:cNvSpPr>
          <p:nvPr/>
        </p:nvSpPr>
        <p:spPr bwMode="auto">
          <a:xfrm>
            <a:off x="4267200" y="3382144"/>
            <a:ext cx="0" cy="914400"/>
          </a:xfrm>
          <a:prstGeom prst="line">
            <a:avLst/>
          </a:prstGeom>
          <a:noFill/>
          <a:ln w="76200">
            <a:solidFill>
              <a:srgbClr val="2BA33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1845" name="Line 5"/>
          <p:cNvSpPr>
            <a:spLocks noChangeShapeType="1"/>
          </p:cNvSpPr>
          <p:nvPr/>
        </p:nvSpPr>
        <p:spPr bwMode="auto">
          <a:xfrm>
            <a:off x="4267200" y="3382144"/>
            <a:ext cx="6858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1846" name="Line 6"/>
          <p:cNvSpPr>
            <a:spLocks noChangeShapeType="1"/>
          </p:cNvSpPr>
          <p:nvPr/>
        </p:nvSpPr>
        <p:spPr bwMode="auto">
          <a:xfrm flipV="1">
            <a:off x="4953000" y="3077344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1847" name="Line 7"/>
          <p:cNvSpPr>
            <a:spLocks noChangeShapeType="1"/>
          </p:cNvSpPr>
          <p:nvPr/>
        </p:nvSpPr>
        <p:spPr bwMode="auto">
          <a:xfrm flipV="1">
            <a:off x="4267200" y="3077344"/>
            <a:ext cx="685800" cy="304800"/>
          </a:xfrm>
          <a:prstGeom prst="line">
            <a:avLst/>
          </a:prstGeom>
          <a:noFill/>
          <a:ln w="76200">
            <a:solidFill>
              <a:srgbClr val="2BA33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1848" name="Line 8"/>
          <p:cNvSpPr>
            <a:spLocks noChangeShapeType="1"/>
          </p:cNvSpPr>
          <p:nvPr/>
        </p:nvSpPr>
        <p:spPr bwMode="auto">
          <a:xfrm>
            <a:off x="4953000" y="3077344"/>
            <a:ext cx="685800" cy="0"/>
          </a:xfrm>
          <a:prstGeom prst="line">
            <a:avLst/>
          </a:prstGeom>
          <a:noFill/>
          <a:ln w="76200">
            <a:solidFill>
              <a:srgbClr val="2BA33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1849" name="Line 9"/>
          <p:cNvSpPr>
            <a:spLocks noChangeShapeType="1"/>
          </p:cNvSpPr>
          <p:nvPr/>
        </p:nvSpPr>
        <p:spPr bwMode="auto">
          <a:xfrm flipH="1">
            <a:off x="4953000" y="3077344"/>
            <a:ext cx="6858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1850" name="Line 10"/>
          <p:cNvSpPr>
            <a:spLocks noChangeShapeType="1"/>
          </p:cNvSpPr>
          <p:nvPr/>
        </p:nvSpPr>
        <p:spPr bwMode="auto">
          <a:xfrm>
            <a:off x="4953000" y="3839344"/>
            <a:ext cx="304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1851" name="Line 11"/>
          <p:cNvSpPr>
            <a:spLocks noChangeShapeType="1"/>
          </p:cNvSpPr>
          <p:nvPr/>
        </p:nvSpPr>
        <p:spPr bwMode="auto">
          <a:xfrm flipH="1">
            <a:off x="4267200" y="3839344"/>
            <a:ext cx="6858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1852" name="Line 12"/>
          <p:cNvSpPr>
            <a:spLocks noChangeShapeType="1"/>
          </p:cNvSpPr>
          <p:nvPr/>
        </p:nvSpPr>
        <p:spPr bwMode="auto">
          <a:xfrm flipV="1">
            <a:off x="5257800" y="3077344"/>
            <a:ext cx="381000" cy="1371600"/>
          </a:xfrm>
          <a:prstGeom prst="line">
            <a:avLst/>
          </a:prstGeom>
          <a:noFill/>
          <a:ln w="76200">
            <a:solidFill>
              <a:srgbClr val="2BA33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1853" name="Line 13"/>
          <p:cNvSpPr>
            <a:spLocks noChangeShapeType="1"/>
          </p:cNvSpPr>
          <p:nvPr/>
        </p:nvSpPr>
        <p:spPr bwMode="auto">
          <a:xfrm flipV="1">
            <a:off x="5257800" y="4067944"/>
            <a:ext cx="1066800" cy="381000"/>
          </a:xfrm>
          <a:prstGeom prst="line">
            <a:avLst/>
          </a:prstGeom>
          <a:noFill/>
          <a:ln w="76200">
            <a:solidFill>
              <a:srgbClr val="2BA33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1854" name="Line 14"/>
          <p:cNvSpPr>
            <a:spLocks noChangeShapeType="1"/>
          </p:cNvSpPr>
          <p:nvPr/>
        </p:nvSpPr>
        <p:spPr bwMode="auto">
          <a:xfrm>
            <a:off x="4267200" y="4296544"/>
            <a:ext cx="99060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1855" name="Line 15"/>
          <p:cNvSpPr>
            <a:spLocks noChangeShapeType="1"/>
          </p:cNvSpPr>
          <p:nvPr/>
        </p:nvSpPr>
        <p:spPr bwMode="auto">
          <a:xfrm flipV="1">
            <a:off x="6324600" y="3077344"/>
            <a:ext cx="0" cy="990600"/>
          </a:xfrm>
          <a:prstGeom prst="line">
            <a:avLst/>
          </a:prstGeom>
          <a:noFill/>
          <a:ln w="76200">
            <a:solidFill>
              <a:srgbClr val="2BA33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1856" name="Line 16"/>
          <p:cNvSpPr>
            <a:spLocks noChangeShapeType="1"/>
          </p:cNvSpPr>
          <p:nvPr/>
        </p:nvSpPr>
        <p:spPr bwMode="auto">
          <a:xfrm>
            <a:off x="6324600" y="4067944"/>
            <a:ext cx="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1857" name="Line 17"/>
          <p:cNvSpPr>
            <a:spLocks noChangeShapeType="1"/>
          </p:cNvSpPr>
          <p:nvPr/>
        </p:nvSpPr>
        <p:spPr bwMode="auto">
          <a:xfrm>
            <a:off x="5257800" y="4448944"/>
            <a:ext cx="10668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1858" name="Line 18"/>
          <p:cNvSpPr>
            <a:spLocks noChangeShapeType="1"/>
          </p:cNvSpPr>
          <p:nvPr/>
        </p:nvSpPr>
        <p:spPr bwMode="auto">
          <a:xfrm>
            <a:off x="4267200" y="4296544"/>
            <a:ext cx="304800" cy="685800"/>
          </a:xfrm>
          <a:prstGeom prst="line">
            <a:avLst/>
          </a:prstGeom>
          <a:noFill/>
          <a:ln w="76200">
            <a:solidFill>
              <a:srgbClr val="2BA33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1859" name="Line 19"/>
          <p:cNvSpPr>
            <a:spLocks noChangeShapeType="1"/>
          </p:cNvSpPr>
          <p:nvPr/>
        </p:nvSpPr>
        <p:spPr bwMode="auto">
          <a:xfrm flipV="1">
            <a:off x="4572000" y="4448944"/>
            <a:ext cx="6858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1860" name="Line 20"/>
          <p:cNvSpPr>
            <a:spLocks noChangeShapeType="1"/>
          </p:cNvSpPr>
          <p:nvPr/>
        </p:nvSpPr>
        <p:spPr bwMode="auto">
          <a:xfrm>
            <a:off x="4572000" y="4982344"/>
            <a:ext cx="685800" cy="76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1861" name="Line 21"/>
          <p:cNvSpPr>
            <a:spLocks noChangeShapeType="1"/>
          </p:cNvSpPr>
          <p:nvPr/>
        </p:nvSpPr>
        <p:spPr bwMode="auto">
          <a:xfrm flipV="1">
            <a:off x="5257800" y="4448944"/>
            <a:ext cx="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1862" name="Line 22"/>
          <p:cNvSpPr>
            <a:spLocks noChangeShapeType="1"/>
          </p:cNvSpPr>
          <p:nvPr/>
        </p:nvSpPr>
        <p:spPr bwMode="auto">
          <a:xfrm flipV="1">
            <a:off x="5257800" y="4677544"/>
            <a:ext cx="10668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1863" name="Line 23"/>
          <p:cNvSpPr>
            <a:spLocks noChangeShapeType="1"/>
          </p:cNvSpPr>
          <p:nvPr/>
        </p:nvSpPr>
        <p:spPr bwMode="auto">
          <a:xfrm flipH="1">
            <a:off x="6248400" y="4677544"/>
            <a:ext cx="762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1864" name="Line 24"/>
          <p:cNvSpPr>
            <a:spLocks noChangeShapeType="1"/>
          </p:cNvSpPr>
          <p:nvPr/>
        </p:nvSpPr>
        <p:spPr bwMode="auto">
          <a:xfrm>
            <a:off x="5257800" y="5058544"/>
            <a:ext cx="9906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1865" name="Line 25"/>
          <p:cNvSpPr>
            <a:spLocks noChangeShapeType="1"/>
          </p:cNvSpPr>
          <p:nvPr/>
        </p:nvSpPr>
        <p:spPr bwMode="auto">
          <a:xfrm>
            <a:off x="5257800" y="5058544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1866" name="Line 26"/>
          <p:cNvSpPr>
            <a:spLocks noChangeShapeType="1"/>
          </p:cNvSpPr>
          <p:nvPr/>
        </p:nvSpPr>
        <p:spPr bwMode="auto">
          <a:xfrm>
            <a:off x="4572000" y="4982344"/>
            <a:ext cx="685800" cy="533400"/>
          </a:xfrm>
          <a:prstGeom prst="line">
            <a:avLst/>
          </a:prstGeom>
          <a:noFill/>
          <a:ln w="76200">
            <a:solidFill>
              <a:srgbClr val="2BA33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1867" name="Line 27"/>
          <p:cNvSpPr>
            <a:spLocks noChangeShapeType="1"/>
          </p:cNvSpPr>
          <p:nvPr/>
        </p:nvSpPr>
        <p:spPr bwMode="auto">
          <a:xfrm flipV="1">
            <a:off x="5257800" y="5287144"/>
            <a:ext cx="9906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1868" name="Line 28"/>
          <p:cNvSpPr>
            <a:spLocks noChangeShapeType="1"/>
          </p:cNvSpPr>
          <p:nvPr/>
        </p:nvSpPr>
        <p:spPr bwMode="auto">
          <a:xfrm flipV="1">
            <a:off x="6248400" y="4753744"/>
            <a:ext cx="7620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1869" name="Line 29"/>
          <p:cNvSpPr>
            <a:spLocks noChangeShapeType="1"/>
          </p:cNvSpPr>
          <p:nvPr/>
        </p:nvSpPr>
        <p:spPr bwMode="auto">
          <a:xfrm>
            <a:off x="6324600" y="4677544"/>
            <a:ext cx="685800" cy="76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1870" name="Line 30"/>
          <p:cNvSpPr>
            <a:spLocks noChangeShapeType="1"/>
          </p:cNvSpPr>
          <p:nvPr/>
        </p:nvSpPr>
        <p:spPr bwMode="auto">
          <a:xfrm>
            <a:off x="6324600" y="4067944"/>
            <a:ext cx="6858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1871" name="Line 31"/>
          <p:cNvSpPr>
            <a:spLocks noChangeShapeType="1"/>
          </p:cNvSpPr>
          <p:nvPr/>
        </p:nvSpPr>
        <p:spPr bwMode="auto">
          <a:xfrm flipV="1">
            <a:off x="6324600" y="3839344"/>
            <a:ext cx="7620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1872" name="Line 32"/>
          <p:cNvSpPr>
            <a:spLocks noChangeShapeType="1"/>
          </p:cNvSpPr>
          <p:nvPr/>
        </p:nvSpPr>
        <p:spPr bwMode="auto">
          <a:xfrm>
            <a:off x="6324600" y="3077344"/>
            <a:ext cx="4572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1873" name="Line 33"/>
          <p:cNvSpPr>
            <a:spLocks noChangeShapeType="1"/>
          </p:cNvSpPr>
          <p:nvPr/>
        </p:nvSpPr>
        <p:spPr bwMode="auto">
          <a:xfrm flipH="1">
            <a:off x="6324600" y="3534544"/>
            <a:ext cx="4572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1874" name="Line 34"/>
          <p:cNvSpPr>
            <a:spLocks noChangeShapeType="1"/>
          </p:cNvSpPr>
          <p:nvPr/>
        </p:nvSpPr>
        <p:spPr bwMode="auto">
          <a:xfrm>
            <a:off x="6781800" y="3534544"/>
            <a:ext cx="3048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1875" name="Line 35"/>
          <p:cNvSpPr>
            <a:spLocks noChangeShapeType="1"/>
          </p:cNvSpPr>
          <p:nvPr/>
        </p:nvSpPr>
        <p:spPr bwMode="auto">
          <a:xfrm flipH="1">
            <a:off x="7010400" y="3839344"/>
            <a:ext cx="7620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1876" name="Line 36"/>
          <p:cNvSpPr>
            <a:spLocks noChangeShapeType="1"/>
          </p:cNvSpPr>
          <p:nvPr/>
        </p:nvSpPr>
        <p:spPr bwMode="auto">
          <a:xfrm flipV="1">
            <a:off x="6781800" y="3153544"/>
            <a:ext cx="3048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1877" name="Line 37"/>
          <p:cNvSpPr>
            <a:spLocks noChangeShapeType="1"/>
          </p:cNvSpPr>
          <p:nvPr/>
        </p:nvSpPr>
        <p:spPr bwMode="auto">
          <a:xfrm>
            <a:off x="6324600" y="3077344"/>
            <a:ext cx="762000" cy="76200"/>
          </a:xfrm>
          <a:prstGeom prst="line">
            <a:avLst/>
          </a:prstGeom>
          <a:noFill/>
          <a:ln w="76200">
            <a:solidFill>
              <a:srgbClr val="2BA33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1878" name="Line 38"/>
          <p:cNvSpPr>
            <a:spLocks noChangeShapeType="1"/>
          </p:cNvSpPr>
          <p:nvPr/>
        </p:nvSpPr>
        <p:spPr bwMode="auto">
          <a:xfrm>
            <a:off x="7086600" y="3153544"/>
            <a:ext cx="7620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1879" name="Line 39"/>
          <p:cNvSpPr>
            <a:spLocks noChangeShapeType="1"/>
          </p:cNvSpPr>
          <p:nvPr/>
        </p:nvSpPr>
        <p:spPr bwMode="auto">
          <a:xfrm>
            <a:off x="7086600" y="3153544"/>
            <a:ext cx="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1880" name="Line 40"/>
          <p:cNvSpPr>
            <a:spLocks noChangeShapeType="1"/>
          </p:cNvSpPr>
          <p:nvPr/>
        </p:nvSpPr>
        <p:spPr bwMode="auto">
          <a:xfrm flipV="1">
            <a:off x="7086600" y="2924944"/>
            <a:ext cx="762000" cy="228600"/>
          </a:xfrm>
          <a:prstGeom prst="line">
            <a:avLst/>
          </a:prstGeom>
          <a:noFill/>
          <a:ln w="76200">
            <a:solidFill>
              <a:srgbClr val="2BA33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1881" name="Line 41"/>
          <p:cNvSpPr>
            <a:spLocks noChangeShapeType="1"/>
          </p:cNvSpPr>
          <p:nvPr/>
        </p:nvSpPr>
        <p:spPr bwMode="auto">
          <a:xfrm>
            <a:off x="7848600" y="2924944"/>
            <a:ext cx="0" cy="609600"/>
          </a:xfrm>
          <a:prstGeom prst="line">
            <a:avLst/>
          </a:prstGeom>
          <a:noFill/>
          <a:ln w="76200">
            <a:solidFill>
              <a:srgbClr val="2BA33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1882" name="Line 42"/>
          <p:cNvSpPr>
            <a:spLocks noChangeShapeType="1"/>
          </p:cNvSpPr>
          <p:nvPr/>
        </p:nvSpPr>
        <p:spPr bwMode="auto">
          <a:xfrm flipH="1">
            <a:off x="7086600" y="3534544"/>
            <a:ext cx="7620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1883" name="Line 43"/>
          <p:cNvSpPr>
            <a:spLocks noChangeShapeType="1"/>
          </p:cNvSpPr>
          <p:nvPr/>
        </p:nvSpPr>
        <p:spPr bwMode="auto">
          <a:xfrm>
            <a:off x="7086600" y="3839344"/>
            <a:ext cx="6096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1884" name="Line 44"/>
          <p:cNvSpPr>
            <a:spLocks noChangeShapeType="1"/>
          </p:cNvSpPr>
          <p:nvPr/>
        </p:nvSpPr>
        <p:spPr bwMode="auto">
          <a:xfrm flipH="1">
            <a:off x="7696200" y="3534544"/>
            <a:ext cx="152400" cy="685800"/>
          </a:xfrm>
          <a:prstGeom prst="line">
            <a:avLst/>
          </a:prstGeom>
          <a:noFill/>
          <a:ln w="76200">
            <a:solidFill>
              <a:srgbClr val="2BA33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1885" name="Line 45"/>
          <p:cNvSpPr>
            <a:spLocks noChangeShapeType="1"/>
          </p:cNvSpPr>
          <p:nvPr/>
        </p:nvSpPr>
        <p:spPr bwMode="auto">
          <a:xfrm flipV="1">
            <a:off x="7010400" y="4220344"/>
            <a:ext cx="6858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1886" name="Line 46"/>
          <p:cNvSpPr>
            <a:spLocks noChangeShapeType="1"/>
          </p:cNvSpPr>
          <p:nvPr/>
        </p:nvSpPr>
        <p:spPr bwMode="auto">
          <a:xfrm>
            <a:off x="7010400" y="4753744"/>
            <a:ext cx="3048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1887" name="Line 47"/>
          <p:cNvSpPr>
            <a:spLocks noChangeShapeType="1"/>
          </p:cNvSpPr>
          <p:nvPr/>
        </p:nvSpPr>
        <p:spPr bwMode="auto">
          <a:xfrm>
            <a:off x="6248400" y="5287144"/>
            <a:ext cx="1066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1888" name="Line 48"/>
          <p:cNvSpPr>
            <a:spLocks noChangeShapeType="1"/>
          </p:cNvSpPr>
          <p:nvPr/>
        </p:nvSpPr>
        <p:spPr bwMode="auto">
          <a:xfrm>
            <a:off x="5257800" y="5515744"/>
            <a:ext cx="609600" cy="381000"/>
          </a:xfrm>
          <a:prstGeom prst="line">
            <a:avLst/>
          </a:prstGeom>
          <a:noFill/>
          <a:ln w="76200">
            <a:solidFill>
              <a:srgbClr val="2BA33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1889" name="Line 49"/>
          <p:cNvSpPr>
            <a:spLocks noChangeShapeType="1"/>
          </p:cNvSpPr>
          <p:nvPr/>
        </p:nvSpPr>
        <p:spPr bwMode="auto">
          <a:xfrm flipH="1">
            <a:off x="5867400" y="5287144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1890" name="Line 50"/>
          <p:cNvSpPr>
            <a:spLocks noChangeShapeType="1"/>
          </p:cNvSpPr>
          <p:nvPr/>
        </p:nvSpPr>
        <p:spPr bwMode="auto">
          <a:xfrm>
            <a:off x="6248400" y="5287144"/>
            <a:ext cx="5334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1891" name="Line 51"/>
          <p:cNvSpPr>
            <a:spLocks noChangeShapeType="1"/>
          </p:cNvSpPr>
          <p:nvPr/>
        </p:nvSpPr>
        <p:spPr bwMode="auto">
          <a:xfrm flipV="1">
            <a:off x="5867400" y="5820544"/>
            <a:ext cx="914400" cy="76200"/>
          </a:xfrm>
          <a:prstGeom prst="line">
            <a:avLst/>
          </a:prstGeom>
          <a:noFill/>
          <a:ln w="76200">
            <a:solidFill>
              <a:srgbClr val="2BA33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1892" name="Line 52"/>
          <p:cNvSpPr>
            <a:spLocks noChangeShapeType="1"/>
          </p:cNvSpPr>
          <p:nvPr/>
        </p:nvSpPr>
        <p:spPr bwMode="auto">
          <a:xfrm flipH="1">
            <a:off x="6781800" y="5287144"/>
            <a:ext cx="533400" cy="533400"/>
          </a:xfrm>
          <a:prstGeom prst="line">
            <a:avLst/>
          </a:prstGeom>
          <a:noFill/>
          <a:ln w="76200">
            <a:solidFill>
              <a:srgbClr val="2BA33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1893" name="Line 53"/>
          <p:cNvSpPr>
            <a:spLocks noChangeShapeType="1"/>
          </p:cNvSpPr>
          <p:nvPr/>
        </p:nvSpPr>
        <p:spPr bwMode="auto">
          <a:xfrm>
            <a:off x="7010400" y="4753744"/>
            <a:ext cx="685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1894" name="Line 54"/>
          <p:cNvSpPr>
            <a:spLocks noChangeShapeType="1"/>
          </p:cNvSpPr>
          <p:nvPr/>
        </p:nvSpPr>
        <p:spPr bwMode="auto">
          <a:xfrm flipH="1">
            <a:off x="7315200" y="4753744"/>
            <a:ext cx="381000" cy="533400"/>
          </a:xfrm>
          <a:prstGeom prst="line">
            <a:avLst/>
          </a:prstGeom>
          <a:noFill/>
          <a:ln w="76200">
            <a:solidFill>
              <a:srgbClr val="2BA33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1895" name="Line 55"/>
          <p:cNvSpPr>
            <a:spLocks noChangeShapeType="1"/>
          </p:cNvSpPr>
          <p:nvPr/>
        </p:nvSpPr>
        <p:spPr bwMode="auto">
          <a:xfrm>
            <a:off x="7696200" y="4220344"/>
            <a:ext cx="0" cy="533400"/>
          </a:xfrm>
          <a:prstGeom prst="line">
            <a:avLst/>
          </a:prstGeom>
          <a:noFill/>
          <a:ln w="76200">
            <a:solidFill>
              <a:srgbClr val="2BA33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1896" name="Line 56"/>
          <p:cNvSpPr>
            <a:spLocks noChangeShapeType="1"/>
          </p:cNvSpPr>
          <p:nvPr/>
        </p:nvSpPr>
        <p:spPr bwMode="auto">
          <a:xfrm flipH="1">
            <a:off x="5257800" y="3077344"/>
            <a:ext cx="1066800" cy="685800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1897" name="Line 57"/>
          <p:cNvSpPr>
            <a:spLocks noChangeShapeType="1"/>
          </p:cNvSpPr>
          <p:nvPr/>
        </p:nvSpPr>
        <p:spPr bwMode="auto">
          <a:xfrm flipH="1" flipV="1">
            <a:off x="5257800" y="3763144"/>
            <a:ext cx="1066800" cy="304800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294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920" name="Rectangle 3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pPr rtl="0"/>
            <a:r>
              <a:rPr lang="en-US" altLang="zh-TW" dirty="0">
                <a:ea typeface="新細明體" charset="-120"/>
              </a:rPr>
              <a:t>Adding seams</a:t>
            </a:r>
            <a:endParaRPr lang="en-US" dirty="0"/>
          </a:p>
        </p:txBody>
      </p:sp>
      <p:sp>
        <p:nvSpPr>
          <p:cNvPr id="293919" name="Rectangle 31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>
              <a:lnSpc>
                <a:spcPct val="90000"/>
              </a:lnSpc>
            </a:pPr>
            <a:r>
              <a:rPr lang="en-US" altLang="zh-TW" sz="2800" dirty="0">
                <a:ea typeface="新細明體" charset="-120"/>
              </a:rPr>
              <a:t>After the patch is finished, we may add seams as a post-process, to benefit from cylinder-like structure.</a:t>
            </a:r>
            <a:endParaRPr lang="en-US" sz="2800" dirty="0"/>
          </a:p>
        </p:txBody>
      </p:sp>
      <p:pic>
        <p:nvPicPr>
          <p:cNvPr id="293977" name="Picture 8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619" y="2780928"/>
            <a:ext cx="2248994" cy="3028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3983" name="Picture 9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418" y="2959774"/>
            <a:ext cx="3343916" cy="2505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98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Motivation</a:t>
            </a:r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120" y="1527532"/>
            <a:ext cx="7880555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8459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5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pPr rtl="0"/>
            <a:r>
              <a:rPr lang="en-US" altLang="zh-TW" dirty="0">
                <a:ea typeface="新細明體" charset="-120"/>
              </a:rPr>
              <a:t>Adding seams</a:t>
            </a:r>
            <a:endParaRPr lang="en-US" dirty="0"/>
          </a:p>
        </p:txBody>
      </p:sp>
      <p:sp>
        <p:nvSpPr>
          <p:cNvPr id="294914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>
              <a:lnSpc>
                <a:spcPct val="90000"/>
              </a:lnSpc>
            </a:pPr>
            <a:r>
              <a:rPr lang="en-US" altLang="zh-TW" sz="2800" dirty="0">
                <a:ea typeface="新細明體" charset="-120"/>
              </a:rPr>
              <a:t>After the patch is finished, we may add seams as a post-process, to benefit from cylinder-like structure.</a:t>
            </a:r>
            <a:endParaRPr lang="en-US" sz="2800" dirty="0"/>
          </a:p>
        </p:txBody>
      </p:sp>
      <p:grpSp>
        <p:nvGrpSpPr>
          <p:cNvPr id="2" name="群組 1"/>
          <p:cNvGrpSpPr/>
          <p:nvPr/>
        </p:nvGrpSpPr>
        <p:grpSpPr>
          <a:xfrm>
            <a:off x="2806153" y="2782656"/>
            <a:ext cx="5954143" cy="2991369"/>
            <a:chOff x="2806153" y="2420888"/>
            <a:chExt cx="6674223" cy="3353138"/>
          </a:xfrm>
        </p:grpSpPr>
        <p:pic>
          <p:nvPicPr>
            <p:cNvPr id="294918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7953" y="2666953"/>
              <a:ext cx="3702423" cy="27782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4920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6153" y="2420888"/>
              <a:ext cx="2493024" cy="33531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94923" name="Freeform 11"/>
            <p:cNvSpPr>
              <a:spLocks/>
            </p:cNvSpPr>
            <p:nvPr/>
          </p:nvSpPr>
          <p:spPr bwMode="auto">
            <a:xfrm>
              <a:off x="8625139" y="2684416"/>
              <a:ext cx="796283" cy="2724424"/>
            </a:xfrm>
            <a:custGeom>
              <a:avLst/>
              <a:gdLst>
                <a:gd name="T0" fmla="*/ 144 w 528"/>
                <a:gd name="T1" fmla="*/ 0 h 1872"/>
                <a:gd name="T2" fmla="*/ 288 w 528"/>
                <a:gd name="T3" fmla="*/ 240 h 1872"/>
                <a:gd name="T4" fmla="*/ 144 w 528"/>
                <a:gd name="T5" fmla="*/ 432 h 1872"/>
                <a:gd name="T6" fmla="*/ 144 w 528"/>
                <a:gd name="T7" fmla="*/ 672 h 1872"/>
                <a:gd name="T8" fmla="*/ 0 w 528"/>
                <a:gd name="T9" fmla="*/ 912 h 1872"/>
                <a:gd name="T10" fmla="*/ 144 w 528"/>
                <a:gd name="T11" fmla="*/ 1200 h 1872"/>
                <a:gd name="T12" fmla="*/ 192 w 528"/>
                <a:gd name="T13" fmla="*/ 1440 h 1872"/>
                <a:gd name="T14" fmla="*/ 288 w 528"/>
                <a:gd name="T15" fmla="*/ 1680 h 1872"/>
                <a:gd name="T16" fmla="*/ 432 w 528"/>
                <a:gd name="T17" fmla="*/ 1872 h 1872"/>
                <a:gd name="T18" fmla="*/ 528 w 528"/>
                <a:gd name="T19" fmla="*/ 1680 h 1872"/>
                <a:gd name="T20" fmla="*/ 432 w 528"/>
                <a:gd name="T21" fmla="*/ 1488 h 1872"/>
                <a:gd name="T22" fmla="*/ 432 w 528"/>
                <a:gd name="T23" fmla="*/ 1248 h 1872"/>
                <a:gd name="T24" fmla="*/ 288 w 528"/>
                <a:gd name="T25" fmla="*/ 960 h 1872"/>
                <a:gd name="T26" fmla="*/ 480 w 528"/>
                <a:gd name="T27" fmla="*/ 720 h 1872"/>
                <a:gd name="T28" fmla="*/ 384 w 528"/>
                <a:gd name="T29" fmla="*/ 480 h 1872"/>
                <a:gd name="T30" fmla="*/ 528 w 528"/>
                <a:gd name="T31" fmla="*/ 240 h 1872"/>
                <a:gd name="T32" fmla="*/ 432 w 528"/>
                <a:gd name="T33" fmla="*/ 0 h 1872"/>
                <a:gd name="T34" fmla="*/ 144 w 528"/>
                <a:gd name="T35" fmla="*/ 0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28" h="1872">
                  <a:moveTo>
                    <a:pt x="144" y="0"/>
                  </a:moveTo>
                  <a:lnTo>
                    <a:pt x="288" y="240"/>
                  </a:lnTo>
                  <a:lnTo>
                    <a:pt x="144" y="432"/>
                  </a:lnTo>
                  <a:lnTo>
                    <a:pt x="144" y="672"/>
                  </a:lnTo>
                  <a:lnTo>
                    <a:pt x="0" y="912"/>
                  </a:lnTo>
                  <a:lnTo>
                    <a:pt x="144" y="1200"/>
                  </a:lnTo>
                  <a:lnTo>
                    <a:pt x="192" y="1440"/>
                  </a:lnTo>
                  <a:lnTo>
                    <a:pt x="288" y="1680"/>
                  </a:lnTo>
                  <a:lnTo>
                    <a:pt x="432" y="1872"/>
                  </a:lnTo>
                  <a:lnTo>
                    <a:pt x="528" y="1680"/>
                  </a:lnTo>
                  <a:lnTo>
                    <a:pt x="432" y="1488"/>
                  </a:lnTo>
                  <a:lnTo>
                    <a:pt x="432" y="1248"/>
                  </a:lnTo>
                  <a:lnTo>
                    <a:pt x="288" y="960"/>
                  </a:lnTo>
                  <a:lnTo>
                    <a:pt x="480" y="720"/>
                  </a:lnTo>
                  <a:lnTo>
                    <a:pt x="384" y="480"/>
                  </a:lnTo>
                  <a:lnTo>
                    <a:pt x="528" y="240"/>
                  </a:lnTo>
                  <a:lnTo>
                    <a:pt x="432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33CC33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94924" name="Freeform 12"/>
            <p:cNvSpPr>
              <a:spLocks/>
            </p:cNvSpPr>
            <p:nvPr/>
          </p:nvSpPr>
          <p:spPr bwMode="auto">
            <a:xfrm>
              <a:off x="9044281" y="2650943"/>
              <a:ext cx="349285" cy="2794281"/>
            </a:xfrm>
            <a:custGeom>
              <a:avLst/>
              <a:gdLst>
                <a:gd name="T0" fmla="*/ 96 w 240"/>
                <a:gd name="T1" fmla="*/ 0 h 1920"/>
                <a:gd name="T2" fmla="*/ 240 w 240"/>
                <a:gd name="T3" fmla="*/ 240 h 1920"/>
                <a:gd name="T4" fmla="*/ 96 w 240"/>
                <a:gd name="T5" fmla="*/ 480 h 1920"/>
                <a:gd name="T6" fmla="*/ 192 w 240"/>
                <a:gd name="T7" fmla="*/ 720 h 1920"/>
                <a:gd name="T8" fmla="*/ 0 w 240"/>
                <a:gd name="T9" fmla="*/ 960 h 1920"/>
                <a:gd name="T10" fmla="*/ 144 w 240"/>
                <a:gd name="T11" fmla="*/ 1248 h 1920"/>
                <a:gd name="T12" fmla="*/ 144 w 240"/>
                <a:gd name="T13" fmla="*/ 1488 h 1920"/>
                <a:gd name="T14" fmla="*/ 240 w 240"/>
                <a:gd name="T15" fmla="*/ 1680 h 1920"/>
                <a:gd name="T16" fmla="*/ 144 w 240"/>
                <a:gd name="T17" fmla="*/ 1920 h 1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1920">
                  <a:moveTo>
                    <a:pt x="96" y="0"/>
                  </a:moveTo>
                  <a:lnTo>
                    <a:pt x="240" y="240"/>
                  </a:lnTo>
                  <a:lnTo>
                    <a:pt x="96" y="480"/>
                  </a:lnTo>
                  <a:lnTo>
                    <a:pt x="192" y="720"/>
                  </a:lnTo>
                  <a:lnTo>
                    <a:pt x="0" y="960"/>
                  </a:lnTo>
                  <a:lnTo>
                    <a:pt x="144" y="1248"/>
                  </a:lnTo>
                  <a:lnTo>
                    <a:pt x="144" y="1488"/>
                  </a:lnTo>
                  <a:lnTo>
                    <a:pt x="240" y="1680"/>
                  </a:lnTo>
                  <a:lnTo>
                    <a:pt x="144" y="1920"/>
                  </a:lnTo>
                </a:path>
              </a:pathLst>
            </a:custGeom>
            <a:noFill/>
            <a:ln w="76200" cap="flat" cmpd="sng">
              <a:solidFill>
                <a:schemeClr val="hlink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94927" name="Freeform 15"/>
            <p:cNvSpPr>
              <a:spLocks/>
            </p:cNvSpPr>
            <p:nvPr/>
          </p:nvSpPr>
          <p:spPr bwMode="auto">
            <a:xfrm>
              <a:off x="5854153" y="2725688"/>
              <a:ext cx="349285" cy="2654567"/>
            </a:xfrm>
            <a:custGeom>
              <a:avLst/>
              <a:gdLst>
                <a:gd name="T0" fmla="*/ 0 w 240"/>
                <a:gd name="T1" fmla="*/ 1824 h 1824"/>
                <a:gd name="T2" fmla="*/ 144 w 240"/>
                <a:gd name="T3" fmla="*/ 1680 h 1824"/>
                <a:gd name="T4" fmla="*/ 192 w 240"/>
                <a:gd name="T5" fmla="*/ 1440 h 1824"/>
                <a:gd name="T6" fmla="*/ 192 w 240"/>
                <a:gd name="T7" fmla="*/ 1152 h 1824"/>
                <a:gd name="T8" fmla="*/ 144 w 240"/>
                <a:gd name="T9" fmla="*/ 912 h 1824"/>
                <a:gd name="T10" fmla="*/ 240 w 240"/>
                <a:gd name="T11" fmla="*/ 720 h 1824"/>
                <a:gd name="T12" fmla="*/ 192 w 240"/>
                <a:gd name="T13" fmla="*/ 384 h 1824"/>
                <a:gd name="T14" fmla="*/ 144 w 240"/>
                <a:gd name="T15" fmla="*/ 144 h 1824"/>
                <a:gd name="T16" fmla="*/ 240 w 240"/>
                <a:gd name="T17" fmla="*/ 0 h 1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1824">
                  <a:moveTo>
                    <a:pt x="0" y="1824"/>
                  </a:moveTo>
                  <a:lnTo>
                    <a:pt x="144" y="1680"/>
                  </a:lnTo>
                  <a:lnTo>
                    <a:pt x="192" y="1440"/>
                  </a:lnTo>
                  <a:lnTo>
                    <a:pt x="192" y="1152"/>
                  </a:lnTo>
                  <a:lnTo>
                    <a:pt x="144" y="912"/>
                  </a:lnTo>
                  <a:lnTo>
                    <a:pt x="240" y="720"/>
                  </a:lnTo>
                  <a:lnTo>
                    <a:pt x="192" y="384"/>
                  </a:lnTo>
                  <a:lnTo>
                    <a:pt x="144" y="144"/>
                  </a:lnTo>
                  <a:lnTo>
                    <a:pt x="240" y="0"/>
                  </a:lnTo>
                </a:path>
              </a:pathLst>
            </a:custGeom>
            <a:noFill/>
            <a:ln w="76200" cap="flat" cmpd="sng">
              <a:solidFill>
                <a:schemeClr val="hlink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921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Simple Parameterization</a:t>
            </a:r>
            <a:endParaRPr lang="zh-TW" altLang="en-US" dirty="0" smtClean="0"/>
          </a:p>
        </p:txBody>
      </p:sp>
      <p:sp>
        <p:nvSpPr>
          <p:cNvPr id="307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First, place all boundary vertices on a </a:t>
            </a:r>
            <a:r>
              <a:rPr lang="en-US" altLang="zh-TW" dirty="0" smtClean="0">
                <a:solidFill>
                  <a:srgbClr val="FF0000"/>
                </a:solidFill>
              </a:rPr>
              <a:t>convex 2D polygon</a:t>
            </a:r>
            <a:r>
              <a:rPr lang="en-US" altLang="zh-TW" dirty="0" smtClean="0"/>
              <a:t>, ex. on the circle</a:t>
            </a:r>
          </a:p>
          <a:p>
            <a:pPr eaLnBrk="1" hangingPunct="1"/>
            <a:r>
              <a:rPr lang="en-US" altLang="zh-TW" dirty="0" smtClean="0"/>
              <a:t>Place the inner vertices on the center</a:t>
            </a:r>
            <a:endParaRPr lang="zh-TW" altLang="en-US" dirty="0" smtClean="0"/>
          </a:p>
        </p:txBody>
      </p:sp>
      <p:sp>
        <p:nvSpPr>
          <p:cNvPr id="307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11"/>
          <a:stretch>
            <a:fillRect/>
          </a:stretch>
        </p:blipFill>
        <p:spPr bwMode="auto">
          <a:xfrm>
            <a:off x="3538539" y="3150369"/>
            <a:ext cx="5114925" cy="186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9" name="文字方塊 7"/>
          <p:cNvSpPr txBox="1">
            <a:spLocks noChangeArrowheads="1"/>
          </p:cNvSpPr>
          <p:nvPr/>
        </p:nvSpPr>
        <p:spPr bwMode="auto">
          <a:xfrm>
            <a:off x="3970339" y="5012506"/>
            <a:ext cx="19446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新細明體" charset="-12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新細明體" charset="-12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新細明體" charset="-12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新細明體" charset="-12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/>
              <a:t>3D polygon</a:t>
            </a:r>
            <a:endParaRPr lang="zh-TW" altLang="en-US"/>
          </a:p>
        </p:txBody>
      </p:sp>
      <p:sp>
        <p:nvSpPr>
          <p:cNvPr id="3080" name="文字方塊 9"/>
          <p:cNvSpPr txBox="1">
            <a:spLocks noChangeArrowheads="1"/>
          </p:cNvSpPr>
          <p:nvPr/>
        </p:nvSpPr>
        <p:spPr bwMode="auto">
          <a:xfrm>
            <a:off x="6708775" y="5012506"/>
            <a:ext cx="19446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新細明體" charset="-12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新細明體" charset="-12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新細明體" charset="-12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新細明體" charset="-12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/>
              <a:t>2D plane</a:t>
            </a:r>
            <a:endParaRPr lang="zh-TW" altLang="en-US"/>
          </a:p>
        </p:txBody>
      </p:sp>
      <p:cxnSp>
        <p:nvCxnSpPr>
          <p:cNvPr id="3081" name="直線單箭頭接點 10"/>
          <p:cNvCxnSpPr>
            <a:cxnSpLocks noChangeShapeType="1"/>
            <a:endCxn id="3078" idx="3"/>
          </p:cNvCxnSpPr>
          <p:nvPr/>
        </p:nvCxnSpPr>
        <p:spPr bwMode="auto">
          <a:xfrm>
            <a:off x="6708775" y="4082230"/>
            <a:ext cx="1944688" cy="0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miter lim="800000"/>
            <a:headEnd type="none" w="sm" len="sm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直線單箭頭接點 12"/>
          <p:cNvCxnSpPr>
            <a:cxnSpLocks noChangeShapeType="1"/>
          </p:cNvCxnSpPr>
          <p:nvPr/>
        </p:nvCxnSpPr>
        <p:spPr bwMode="auto">
          <a:xfrm flipH="1" flipV="1">
            <a:off x="7608889" y="3150369"/>
            <a:ext cx="73025" cy="1862137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miter lim="800000"/>
            <a:headEnd type="none" w="sm" len="sm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83" name="文字方塊 13"/>
          <p:cNvSpPr txBox="1">
            <a:spLocks noChangeArrowheads="1"/>
          </p:cNvSpPr>
          <p:nvPr/>
        </p:nvSpPr>
        <p:spPr bwMode="auto">
          <a:xfrm>
            <a:off x="8582026" y="3869505"/>
            <a:ext cx="466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新細明體" charset="-12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新細明體" charset="-12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新細明體" charset="-12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新細明體" charset="-12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1800"/>
              <a:t>X</a:t>
            </a:r>
            <a:endParaRPr lang="zh-TW" altLang="en-US" sz="1800"/>
          </a:p>
        </p:txBody>
      </p:sp>
      <p:sp>
        <p:nvSpPr>
          <p:cNvPr id="3084" name="文字方塊 15"/>
          <p:cNvSpPr txBox="1">
            <a:spLocks noChangeArrowheads="1"/>
          </p:cNvSpPr>
          <p:nvPr/>
        </p:nvSpPr>
        <p:spPr bwMode="auto">
          <a:xfrm>
            <a:off x="7573964" y="2924944"/>
            <a:ext cx="4667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新細明體" charset="-12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新細明體" charset="-12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新細明體" charset="-12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新細明體" charset="-12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1800"/>
              <a:t>Y</a:t>
            </a:r>
            <a:endParaRPr lang="zh-TW" altLang="en-US" sz="1800"/>
          </a:p>
        </p:txBody>
      </p:sp>
    </p:spTree>
    <p:extLst>
      <p:ext uri="{BB962C8B-B14F-4D97-AF65-F5344CB8AC3E}">
        <p14:creationId xmlns:p14="http://schemas.microsoft.com/office/powerpoint/2010/main" val="305612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Simple Parameterization</a:t>
            </a:r>
            <a:endParaRPr lang="zh-TW" altLang="en-US" dirty="0" smtClean="0"/>
          </a:p>
        </p:txBody>
      </p:sp>
      <p:sp>
        <p:nvSpPr>
          <p:cNvPr id="4098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sz="2800"/>
              <a:t>Run this process iteratively until convergence</a:t>
            </a:r>
            <a:endParaRPr lang="zh-TW" altLang="en-US" sz="2800"/>
          </a:p>
        </p:txBody>
      </p:sp>
      <p:graphicFrame>
        <p:nvGraphicFramePr>
          <p:cNvPr id="4099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681041"/>
              </p:ext>
            </p:extLst>
          </p:nvPr>
        </p:nvGraphicFramePr>
        <p:xfrm>
          <a:off x="3432175" y="2328120"/>
          <a:ext cx="5543550" cy="224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" name="點陣圖影像" r:id="rId3" imgW="4968671" imgH="2011854" progId="PBrush">
                  <p:embed/>
                </p:oleObj>
              </mc:Choice>
              <mc:Fallback>
                <p:oleObj name="點陣圖影像" r:id="rId3" imgW="4968671" imgH="2011854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2175" y="2328120"/>
                        <a:ext cx="5543550" cy="224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0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1224780"/>
              </p:ext>
            </p:extLst>
          </p:nvPr>
        </p:nvGraphicFramePr>
        <p:xfrm>
          <a:off x="3575050" y="4633169"/>
          <a:ext cx="3640138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" name="方程式" r:id="rId5" imgW="1841500" imgH="228600" progId="Equation.3">
                  <p:embed/>
                </p:oleObj>
              </mc:Choice>
              <mc:Fallback>
                <p:oleObj name="方程式" r:id="rId5" imgW="18415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5050" y="4633169"/>
                        <a:ext cx="3640138" cy="44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1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3613087"/>
              </p:ext>
            </p:extLst>
          </p:nvPr>
        </p:nvGraphicFramePr>
        <p:xfrm>
          <a:off x="3575051" y="5064969"/>
          <a:ext cx="416401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" name="方程式" r:id="rId7" imgW="2082800" imgH="228600" progId="Equation.3">
                  <p:embed/>
                </p:oleObj>
              </mc:Choice>
              <mc:Fallback>
                <p:oleObj name="方程式" r:id="rId7" imgW="2082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5051" y="5064969"/>
                        <a:ext cx="416401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2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7113949"/>
              </p:ext>
            </p:extLst>
          </p:nvPr>
        </p:nvGraphicFramePr>
        <p:xfrm>
          <a:off x="3575050" y="5496769"/>
          <a:ext cx="428783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" name="方程式" r:id="rId9" imgW="2133600" imgH="228600" progId="Equation.3">
                  <p:embed/>
                </p:oleObj>
              </mc:Choice>
              <mc:Fallback>
                <p:oleObj name="方程式" r:id="rId9" imgW="21336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5050" y="5496769"/>
                        <a:ext cx="4287838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104" name="直線單箭頭接點 8"/>
          <p:cNvCxnSpPr>
            <a:cxnSpLocks noChangeShapeType="1"/>
          </p:cNvCxnSpPr>
          <p:nvPr/>
        </p:nvCxnSpPr>
        <p:spPr bwMode="auto">
          <a:xfrm>
            <a:off x="7226300" y="3288556"/>
            <a:ext cx="1944688" cy="0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miter lim="800000"/>
            <a:headEnd type="none" w="sm" len="sm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5" name="直線單箭頭接點 9"/>
          <p:cNvCxnSpPr>
            <a:cxnSpLocks noChangeShapeType="1"/>
          </p:cNvCxnSpPr>
          <p:nvPr/>
        </p:nvCxnSpPr>
        <p:spPr bwMode="auto">
          <a:xfrm flipH="1" flipV="1">
            <a:off x="8124826" y="2358281"/>
            <a:ext cx="73025" cy="1862138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miter lim="800000"/>
            <a:headEnd type="none" w="sm" len="sm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06" name="文字方塊 10"/>
          <p:cNvSpPr txBox="1">
            <a:spLocks noChangeArrowheads="1"/>
          </p:cNvSpPr>
          <p:nvPr/>
        </p:nvSpPr>
        <p:spPr bwMode="auto">
          <a:xfrm>
            <a:off x="9097964" y="3077420"/>
            <a:ext cx="4667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新細明體" charset="-12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新細明體" charset="-12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新細明體" charset="-12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新細明體" charset="-12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1800"/>
              <a:t>X</a:t>
            </a:r>
            <a:endParaRPr lang="zh-TW" altLang="en-US" sz="1800"/>
          </a:p>
        </p:txBody>
      </p:sp>
      <p:sp>
        <p:nvSpPr>
          <p:cNvPr id="4107" name="文字方塊 11"/>
          <p:cNvSpPr txBox="1">
            <a:spLocks noChangeArrowheads="1"/>
          </p:cNvSpPr>
          <p:nvPr/>
        </p:nvSpPr>
        <p:spPr bwMode="auto">
          <a:xfrm>
            <a:off x="8089901" y="2132856"/>
            <a:ext cx="466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新細明體" charset="-12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新細明體" charset="-12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新細明體" charset="-12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新細明體" charset="-12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1800"/>
              <a:t>Y</a:t>
            </a:r>
            <a:endParaRPr lang="zh-TW" altLang="en-US" sz="1800"/>
          </a:p>
        </p:txBody>
      </p:sp>
    </p:spTree>
    <p:extLst>
      <p:ext uri="{BB962C8B-B14F-4D97-AF65-F5344CB8AC3E}">
        <p14:creationId xmlns:p14="http://schemas.microsoft.com/office/powerpoint/2010/main" val="36792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Simple Parameterization</a:t>
            </a:r>
            <a:endParaRPr lang="zh-TW" altLang="en-US" dirty="0" smtClean="0"/>
          </a:p>
        </p:txBody>
      </p:sp>
      <p:sp>
        <p:nvSpPr>
          <p:cNvPr id="171013" name="Rectangle 5"/>
          <p:cNvSpPr>
            <a:spLocks noGrp="1" noChangeArrowheads="1"/>
          </p:cNvSpPr>
          <p:nvPr>
            <p:ph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lIns="92075" tIns="46038" rIns="92075" bIns="46038" rtlCol="0">
            <a:normAutofit/>
          </a:bodyPr>
          <a:lstStyle/>
          <a:p>
            <a:pPr eaLnBrk="1" hangingPunct="1">
              <a:defRPr/>
            </a:pPr>
            <a:r>
              <a:rPr lang="en-US" altLang="zh-TW" dirty="0" smtClean="0"/>
              <a:t>W. T. </a:t>
            </a:r>
            <a:r>
              <a:rPr lang="en-US" altLang="zh-TW" dirty="0" err="1" smtClean="0"/>
              <a:t>Tutte</a:t>
            </a:r>
            <a:r>
              <a:rPr lang="en-US" altLang="zh-TW" dirty="0" smtClean="0"/>
              <a:t> [1960] </a:t>
            </a:r>
            <a:r>
              <a:rPr lang="en-US" altLang="zh-TW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– </a:t>
            </a:r>
            <a:r>
              <a:rPr lang="en-US" altLang="zh-TW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barycentric</a:t>
            </a:r>
            <a:r>
              <a:rPr lang="en-US" altLang="zh-TW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map</a:t>
            </a:r>
          </a:p>
          <a:p>
            <a:pPr eaLnBrk="1" hangingPunct="1">
              <a:defRPr/>
            </a:pPr>
            <a:r>
              <a:rPr lang="en-US" altLang="zh-TW" dirty="0" smtClean="0"/>
              <a:t>M. Eck et al. [1995] </a:t>
            </a:r>
            <a:r>
              <a:rPr lang="en-US" altLang="zh-TW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– harmonic map</a:t>
            </a:r>
          </a:p>
          <a:p>
            <a:pPr eaLnBrk="1" hangingPunct="1">
              <a:defRPr/>
            </a:pPr>
            <a:r>
              <a:rPr lang="en-US" altLang="zh-TW" dirty="0" smtClean="0"/>
              <a:t>M. S. Floater [2003] </a:t>
            </a:r>
            <a:r>
              <a:rPr lang="en-US" altLang="zh-TW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– mean value coordinates</a:t>
            </a:r>
          </a:p>
        </p:txBody>
      </p:sp>
      <p:grpSp>
        <p:nvGrpSpPr>
          <p:cNvPr id="5123" name="群組 1"/>
          <p:cNvGrpSpPr>
            <a:grpSpLocks/>
          </p:cNvGrpSpPr>
          <p:nvPr/>
        </p:nvGrpSpPr>
        <p:grpSpPr bwMode="auto">
          <a:xfrm>
            <a:off x="1127448" y="2996952"/>
            <a:ext cx="5976664" cy="2694928"/>
            <a:chOff x="827088" y="2924175"/>
            <a:chExt cx="7777162" cy="3506788"/>
          </a:xfrm>
        </p:grpSpPr>
        <p:grpSp>
          <p:nvGrpSpPr>
            <p:cNvPr id="5125" name="Group 11"/>
            <p:cNvGrpSpPr>
              <a:grpSpLocks/>
            </p:cNvGrpSpPr>
            <p:nvPr/>
          </p:nvGrpSpPr>
          <p:grpSpPr bwMode="auto">
            <a:xfrm>
              <a:off x="827088" y="2924175"/>
              <a:ext cx="7777162" cy="3506788"/>
              <a:chOff x="521" y="1842"/>
              <a:chExt cx="4899" cy="2209"/>
            </a:xfrm>
          </p:grpSpPr>
          <p:pic>
            <p:nvPicPr>
              <p:cNvPr id="5129" name="Picture 6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1" y="1842"/>
                <a:ext cx="4899" cy="2209"/>
              </a:xfrm>
              <a:prstGeom prst="rect">
                <a:avLst/>
              </a:prstGeom>
              <a:noFill/>
              <a:ln w="9525">
                <a:solidFill>
                  <a:srgbClr val="0C023E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5130" name="Rectangle 7"/>
              <p:cNvSpPr>
                <a:spLocks noChangeArrowheads="1"/>
              </p:cNvSpPr>
              <p:nvPr/>
            </p:nvSpPr>
            <p:spPr bwMode="auto">
              <a:xfrm>
                <a:off x="3061" y="1979"/>
                <a:ext cx="1089" cy="635"/>
              </a:xfrm>
              <a:prstGeom prst="rect">
                <a:avLst/>
              </a:prstGeom>
              <a:noFill/>
              <a:ln w="19050">
                <a:solidFill>
                  <a:srgbClr val="33CC33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5126" name="Rectangle 8"/>
            <p:cNvSpPr>
              <a:spLocks noChangeArrowheads="1"/>
            </p:cNvSpPr>
            <p:nvPr/>
          </p:nvSpPr>
          <p:spPr bwMode="auto">
            <a:xfrm>
              <a:off x="5003800" y="4508500"/>
              <a:ext cx="936625" cy="36036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127" name="Rectangle 9"/>
            <p:cNvSpPr>
              <a:spLocks noChangeArrowheads="1"/>
            </p:cNvSpPr>
            <p:nvPr/>
          </p:nvSpPr>
          <p:spPr bwMode="auto">
            <a:xfrm>
              <a:off x="5003800" y="5084763"/>
              <a:ext cx="2592388" cy="431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128" name="Rectangle 10"/>
            <p:cNvSpPr>
              <a:spLocks noChangeArrowheads="1"/>
            </p:cNvSpPr>
            <p:nvPr/>
          </p:nvSpPr>
          <p:spPr bwMode="auto">
            <a:xfrm>
              <a:off x="5003800" y="5711825"/>
              <a:ext cx="3600450" cy="719138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2055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8216825"/>
              </p:ext>
            </p:extLst>
          </p:nvPr>
        </p:nvGraphicFramePr>
        <p:xfrm>
          <a:off x="3013547" y="439483"/>
          <a:ext cx="5240388" cy="21209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0" name="點陣圖影像" r:id="rId3" imgW="4968671" imgH="2011854" progId="PBrush">
                  <p:embed/>
                </p:oleObj>
              </mc:Choice>
              <mc:Fallback>
                <p:oleObj name="點陣圖影像" r:id="rId3" imgW="4968671" imgH="2011854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3547" y="439483"/>
                        <a:ext cx="5240388" cy="21209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8636180"/>
              </p:ext>
            </p:extLst>
          </p:nvPr>
        </p:nvGraphicFramePr>
        <p:xfrm>
          <a:off x="2851427" y="2924944"/>
          <a:ext cx="4805353" cy="380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1" name="方程式" r:id="rId5" imgW="2705100" imgH="215900" progId="Equation.3">
                  <p:embed/>
                </p:oleObj>
              </mc:Choice>
              <mc:Fallback>
                <p:oleObj name="方程式" r:id="rId5" imgW="270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1427" y="2924944"/>
                        <a:ext cx="4805353" cy="3808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2942534"/>
              </p:ext>
            </p:extLst>
          </p:nvPr>
        </p:nvGraphicFramePr>
        <p:xfrm>
          <a:off x="2873653" y="3357549"/>
          <a:ext cx="5498556" cy="387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" name="方程式" r:id="rId7" imgW="3060700" imgH="215900" progId="Equation.3">
                  <p:embed/>
                </p:oleObj>
              </mc:Choice>
              <mc:Fallback>
                <p:oleObj name="方程式" r:id="rId7" imgW="30607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3653" y="3357549"/>
                        <a:ext cx="5498556" cy="3879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6843538"/>
              </p:ext>
            </p:extLst>
          </p:nvPr>
        </p:nvGraphicFramePr>
        <p:xfrm>
          <a:off x="2820047" y="3761114"/>
          <a:ext cx="5756724" cy="387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3" name="方程式" r:id="rId9" imgW="3187700" imgH="215900" progId="Equation.3">
                  <p:embed/>
                </p:oleObj>
              </mc:Choice>
              <mc:Fallback>
                <p:oleObj name="方程式" r:id="rId9" imgW="31877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0047" y="3761114"/>
                        <a:ext cx="5756724" cy="3879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0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3847325"/>
              </p:ext>
            </p:extLst>
          </p:nvPr>
        </p:nvGraphicFramePr>
        <p:xfrm>
          <a:off x="2495600" y="4221088"/>
          <a:ext cx="6264503" cy="1095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4" name="Equation" r:id="rId11" imgW="4089400" imgH="711200" progId="Equation.3">
                  <p:embed/>
                </p:oleObj>
              </mc:Choice>
              <mc:Fallback>
                <p:oleObj name="Equation" r:id="rId11" imgW="40894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5600" y="4221088"/>
                        <a:ext cx="6264503" cy="109543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1" name="文字方塊 1"/>
          <p:cNvSpPr txBox="1">
            <a:spLocks noChangeArrowheads="1"/>
          </p:cNvSpPr>
          <p:nvPr/>
        </p:nvSpPr>
        <p:spPr bwMode="auto">
          <a:xfrm>
            <a:off x="2927648" y="5435594"/>
            <a:ext cx="23034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新細明體" charset="-12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新細明體" charset="-12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新細明體" charset="-12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新細明體" charset="-12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dirty="0"/>
              <a:t>AX=B, X=A</a:t>
            </a:r>
            <a:r>
              <a:rPr lang="en-US" altLang="zh-TW" baseline="30000" dirty="0"/>
              <a:t>-1</a:t>
            </a:r>
            <a:r>
              <a:rPr lang="en-US" altLang="zh-TW" dirty="0"/>
              <a:t>B</a:t>
            </a:r>
            <a:endParaRPr lang="zh-TW" altLang="en-US" dirty="0"/>
          </a:p>
        </p:txBody>
      </p:sp>
      <p:sp>
        <p:nvSpPr>
          <p:cNvPr id="6152" name="向右箭號 2"/>
          <p:cNvSpPr>
            <a:spLocks noChangeArrowheads="1"/>
          </p:cNvSpPr>
          <p:nvPr/>
        </p:nvSpPr>
        <p:spPr bwMode="auto">
          <a:xfrm>
            <a:off x="2567285" y="5558625"/>
            <a:ext cx="360363" cy="215900"/>
          </a:xfrm>
          <a:prstGeom prst="rightArrow">
            <a:avLst>
              <a:gd name="adj1" fmla="val 50000"/>
              <a:gd name="adj2" fmla="val 50074"/>
            </a:avLst>
          </a:prstGeom>
          <a:solidFill>
            <a:schemeClr val="accent1"/>
          </a:solidFill>
          <a:ln w="12700" cap="sq" algn="ctr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TW" altLang="en-US"/>
          </a:p>
        </p:txBody>
      </p:sp>
      <p:grpSp>
        <p:nvGrpSpPr>
          <p:cNvPr id="6" name="群組 5"/>
          <p:cNvGrpSpPr>
            <a:grpSpLocks noChangeAspect="1"/>
          </p:cNvGrpSpPr>
          <p:nvPr/>
        </p:nvGrpSpPr>
        <p:grpSpPr bwMode="auto">
          <a:xfrm>
            <a:off x="2786758" y="225982"/>
            <a:ext cx="5693965" cy="2567419"/>
            <a:chOff x="-5817847" y="-243408"/>
            <a:chExt cx="7777162" cy="3506788"/>
          </a:xfrm>
        </p:grpSpPr>
        <p:grpSp>
          <p:nvGrpSpPr>
            <p:cNvPr id="6154" name="群組 8"/>
            <p:cNvGrpSpPr>
              <a:grpSpLocks noChangeAspect="1"/>
            </p:cNvGrpSpPr>
            <p:nvPr/>
          </p:nvGrpSpPr>
          <p:grpSpPr bwMode="auto">
            <a:xfrm>
              <a:off x="-5817847" y="-243408"/>
              <a:ext cx="7777162" cy="3506788"/>
              <a:chOff x="827088" y="2924175"/>
              <a:chExt cx="7777162" cy="3506788"/>
            </a:xfrm>
          </p:grpSpPr>
          <p:grpSp>
            <p:nvGrpSpPr>
              <p:cNvPr id="6157" name="Group 11"/>
              <p:cNvGrpSpPr>
                <a:grpSpLocks/>
              </p:cNvGrpSpPr>
              <p:nvPr/>
            </p:nvGrpSpPr>
            <p:grpSpPr bwMode="auto">
              <a:xfrm>
                <a:off x="827088" y="2924175"/>
                <a:ext cx="7777162" cy="3506788"/>
                <a:chOff x="521" y="1842"/>
                <a:chExt cx="4899" cy="2209"/>
              </a:xfrm>
            </p:grpSpPr>
            <p:pic>
              <p:nvPicPr>
                <p:cNvPr id="6161" name="Picture 6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1" y="1842"/>
                  <a:ext cx="4899" cy="2209"/>
                </a:xfrm>
                <a:prstGeom prst="rect">
                  <a:avLst/>
                </a:prstGeom>
                <a:noFill/>
                <a:ln w="9525">
                  <a:solidFill>
                    <a:srgbClr val="0C023E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6162" name="Rectangle 7"/>
                <p:cNvSpPr>
                  <a:spLocks noChangeArrowheads="1"/>
                </p:cNvSpPr>
                <p:nvPr/>
              </p:nvSpPr>
              <p:spPr bwMode="auto">
                <a:xfrm>
                  <a:off x="3061" y="1979"/>
                  <a:ext cx="1089" cy="635"/>
                </a:xfrm>
                <a:prstGeom prst="rect">
                  <a:avLst/>
                </a:prstGeom>
                <a:noFill/>
                <a:ln w="19050">
                  <a:solidFill>
                    <a:srgbClr val="33CC33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</p:grpSp>
          <p:sp>
            <p:nvSpPr>
              <p:cNvPr id="6158" name="Rectangle 8"/>
              <p:cNvSpPr>
                <a:spLocks noChangeArrowheads="1"/>
              </p:cNvSpPr>
              <p:nvPr/>
            </p:nvSpPr>
            <p:spPr bwMode="auto">
              <a:xfrm>
                <a:off x="5003800" y="4508500"/>
                <a:ext cx="936625" cy="36036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159" name="Rectangle 9"/>
              <p:cNvSpPr>
                <a:spLocks noChangeArrowheads="1"/>
              </p:cNvSpPr>
              <p:nvPr/>
            </p:nvSpPr>
            <p:spPr bwMode="auto">
              <a:xfrm>
                <a:off x="5003800" y="5084763"/>
                <a:ext cx="2592388" cy="4318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160" name="Rectangle 10"/>
              <p:cNvSpPr>
                <a:spLocks noChangeArrowheads="1"/>
              </p:cNvSpPr>
              <p:nvPr/>
            </p:nvSpPr>
            <p:spPr bwMode="auto">
              <a:xfrm>
                <a:off x="5003800" y="5711825"/>
                <a:ext cx="3600450" cy="71913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6155" name="橢圓 1"/>
            <p:cNvSpPr>
              <a:spLocks noChangeArrowheads="1"/>
            </p:cNvSpPr>
            <p:nvPr/>
          </p:nvSpPr>
          <p:spPr bwMode="auto">
            <a:xfrm>
              <a:off x="519353" y="467225"/>
              <a:ext cx="1296144" cy="504032"/>
            </a:xfrm>
            <a:prstGeom prst="ellipse">
              <a:avLst/>
            </a:prstGeom>
            <a:solidFill>
              <a:srgbClr val="0099CC">
                <a:alpha val="20000"/>
              </a:srgbClr>
            </a:solidFill>
            <a:ln w="12700" cap="sq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/>
            <a:lstStyle/>
            <a:p>
              <a:endParaRPr lang="zh-TW" altLang="en-US"/>
            </a:p>
          </p:txBody>
        </p:sp>
        <p:graphicFrame>
          <p:nvGraphicFramePr>
            <p:cNvPr id="6156" name="物件 3"/>
            <p:cNvGraphicFramePr>
              <a:graphicFrameLocks noChangeAspect="1"/>
            </p:cNvGraphicFramePr>
            <p:nvPr/>
          </p:nvGraphicFramePr>
          <p:xfrm>
            <a:off x="1455096" y="971257"/>
            <a:ext cx="35560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35" name="Equation" r:id="rId14" imgW="177646" imgH="228402" progId="Equation.3">
                    <p:embed/>
                  </p:oleObj>
                </mc:Choice>
                <mc:Fallback>
                  <p:oleObj name="Equation" r:id="rId14" imgW="177646" imgH="22840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55096" y="971257"/>
                          <a:ext cx="355600" cy="457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10341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Linear System Library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OpenCV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Powerful Library for image processing</a:t>
            </a:r>
          </a:p>
          <a:p>
            <a:pPr lvl="1"/>
            <a:r>
              <a:rPr lang="en-US" altLang="zh-TW" dirty="0" smtClean="0"/>
              <a:t>Linear system also support</a:t>
            </a:r>
            <a:endParaRPr lang="en-US" altLang="zh-TW" dirty="0"/>
          </a:p>
          <a:p>
            <a:r>
              <a:rPr lang="en-US" altLang="zh-TW" dirty="0" err="1" smtClean="0"/>
              <a:t>OpenNL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Numerical Library and support CUDA solver</a:t>
            </a:r>
          </a:p>
          <a:p>
            <a:r>
              <a:rPr lang="en-US" altLang="zh-TW" dirty="0" err="1" smtClean="0"/>
              <a:t>Tacus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Solve Linear </a:t>
            </a:r>
            <a:r>
              <a:rPr lang="en-US" altLang="zh-TW" dirty="0" smtClean="0"/>
              <a:t>system</a:t>
            </a:r>
          </a:p>
          <a:p>
            <a:r>
              <a:rPr lang="en-US" altLang="zh-TW" dirty="0" smtClean="0"/>
              <a:t>Eigen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808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Ax=B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noFill/>
          <a:ln w="28575"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000" kern="0" dirty="0">
                <a:ea typeface="新細明體" panose="02020500000000000000" pitchFamily="18" charset="-120"/>
                <a:cs typeface="Calibri" panose="020F0502020204030204" pitchFamily="34" charset="0"/>
              </a:rPr>
              <a:t>#include &lt;Eigen/Sparse&gt;</a:t>
            </a:r>
            <a:endParaRPr lang="zh-TW" altLang="zh-TW" kern="100" dirty="0">
              <a:ea typeface="新細明體" panose="02020500000000000000" pitchFamily="18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ea typeface="新細明體" panose="02020500000000000000" pitchFamily="18" charset="-120"/>
                <a:cs typeface="Calibri" panose="020F0502020204030204" pitchFamily="34" charset="0"/>
              </a:rPr>
              <a:t>using namespace Eigen</a:t>
            </a:r>
            <a:r>
              <a:rPr lang="en-US" altLang="zh-TW" sz="2000" kern="0" dirty="0" smtClean="0">
                <a:ea typeface="新細明體" panose="02020500000000000000" pitchFamily="18" charset="-120"/>
                <a:cs typeface="Calibri" panose="020F0502020204030204" pitchFamily="34" charset="0"/>
              </a:rPr>
              <a:t>;</a:t>
            </a:r>
            <a:endParaRPr lang="en-US" altLang="zh-TW" sz="2000" kern="0" dirty="0" smtClean="0"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2000" kern="0" dirty="0">
              <a:solidFill>
                <a:srgbClr val="008000"/>
              </a:solidFill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zh-TW" sz="2000" kern="0" dirty="0" smtClean="0">
                <a:cs typeface="Calibri" panose="020F0502020204030204" pitchFamily="34" charset="0"/>
              </a:rPr>
              <a:t>// </a:t>
            </a:r>
            <a:r>
              <a:rPr lang="zh-TW" altLang="zh-TW" sz="2000" kern="0" dirty="0">
                <a:ea typeface="細明體" panose="02020509000000000000" pitchFamily="49" charset="-120"/>
                <a:cs typeface="Calibri" panose="020F0502020204030204" pitchFamily="34" charset="0"/>
              </a:rPr>
              <a:t>填</a:t>
            </a:r>
            <a:r>
              <a:rPr lang="en-US" altLang="zh-TW" sz="2000" kern="0" dirty="0">
                <a:ea typeface="細明體" panose="02020509000000000000" pitchFamily="49" charset="-120"/>
                <a:cs typeface="Calibri" panose="020F0502020204030204" pitchFamily="34" charset="0"/>
              </a:rPr>
              <a:t>A</a:t>
            </a:r>
            <a:r>
              <a:rPr lang="zh-TW" altLang="zh-TW" sz="2000" kern="0" dirty="0" smtClean="0">
                <a:ea typeface="細明體" panose="02020509000000000000" pitchFamily="49" charset="-120"/>
                <a:cs typeface="Calibri" panose="020F0502020204030204" pitchFamily="34" charset="0"/>
              </a:rPr>
              <a:t>矩陣</a:t>
            </a:r>
            <a:endParaRPr lang="en-US" altLang="zh-TW" sz="2000" kern="0" dirty="0" smtClean="0">
              <a:ea typeface="新細明體" panose="02020500000000000000" pitchFamily="18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zh-TW" sz="2000" kern="0" dirty="0" err="1" smtClean="0">
                <a:ea typeface="新細明體" panose="02020500000000000000" pitchFamily="18" charset="-120"/>
                <a:cs typeface="Calibri" panose="020F0502020204030204" pitchFamily="34" charset="0"/>
              </a:rPr>
              <a:t>SparseMatrix</a:t>
            </a:r>
            <a:r>
              <a:rPr lang="en-US" altLang="zh-TW" sz="2000" kern="0" dirty="0" smtClean="0">
                <a:ea typeface="新細明體" panose="02020500000000000000" pitchFamily="18" charset="-120"/>
                <a:cs typeface="Calibri" panose="020F0502020204030204" pitchFamily="34" charset="0"/>
              </a:rPr>
              <a:t>&lt;double</a:t>
            </a:r>
            <a:r>
              <a:rPr lang="en-US" altLang="zh-TW" sz="2000" kern="0" dirty="0">
                <a:ea typeface="新細明體" panose="02020500000000000000" pitchFamily="18" charset="-120"/>
                <a:cs typeface="Calibri" panose="020F0502020204030204" pitchFamily="34" charset="0"/>
              </a:rPr>
              <a:t>&gt; </a:t>
            </a:r>
            <a:r>
              <a:rPr lang="en-US" altLang="zh-TW" sz="2000" kern="0" dirty="0" smtClean="0">
                <a:ea typeface="新細明體" panose="02020500000000000000" pitchFamily="18" charset="-120"/>
                <a:cs typeface="Calibri" panose="020F0502020204030204" pitchFamily="34" charset="0"/>
              </a:rPr>
              <a:t>A(3, 3);</a:t>
            </a:r>
            <a:endParaRPr lang="zh-TW" altLang="zh-TW" sz="2000" kern="100" dirty="0">
              <a:ea typeface="新細明體" panose="02020500000000000000" pitchFamily="18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2000" kern="0" dirty="0" smtClean="0">
              <a:ea typeface="新細明體" panose="02020500000000000000" pitchFamily="18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zh-TW" sz="2000" kern="0" dirty="0" err="1">
                <a:ea typeface="新細明體" panose="02020500000000000000" pitchFamily="18" charset="-120"/>
                <a:cs typeface="Calibri" panose="020F0502020204030204" pitchFamily="34" charset="0"/>
              </a:rPr>
              <a:t>A.</a:t>
            </a:r>
            <a:r>
              <a:rPr lang="en-US" altLang="zh-TW" sz="2000" i="1" kern="0" dirty="0" err="1">
                <a:ea typeface="新細明體" panose="02020500000000000000" pitchFamily="18" charset="-120"/>
                <a:cs typeface="Calibri" panose="020F0502020204030204" pitchFamily="34" charset="0"/>
              </a:rPr>
              <a:t>insert</a:t>
            </a:r>
            <a:r>
              <a:rPr lang="en-US" altLang="zh-TW" sz="2000" kern="0" dirty="0">
                <a:ea typeface="新細明體" panose="02020500000000000000" pitchFamily="18" charset="-120"/>
                <a:cs typeface="Calibri" panose="020F0502020204030204" pitchFamily="34" charset="0"/>
              </a:rPr>
              <a:t>(0, 0) = </a:t>
            </a:r>
            <a:r>
              <a:rPr lang="en-US" altLang="zh-TW" sz="2000" kern="0" dirty="0" smtClean="0">
                <a:ea typeface="新細明體" panose="02020500000000000000" pitchFamily="18" charset="-120"/>
                <a:cs typeface="Calibri" panose="020F0502020204030204" pitchFamily="34" charset="0"/>
              </a:rPr>
              <a:t>1.0</a:t>
            </a:r>
            <a:r>
              <a:rPr lang="en-US" altLang="zh-TW" sz="2000" kern="0" dirty="0">
                <a:ea typeface="新細明體" panose="02020500000000000000" pitchFamily="18" charset="-120"/>
                <a:cs typeface="Calibri" panose="020F0502020204030204" pitchFamily="34" charset="0"/>
              </a:rPr>
              <a:t>;</a:t>
            </a:r>
            <a:endParaRPr lang="zh-TW" altLang="zh-TW" kern="100" dirty="0">
              <a:ea typeface="新細明體" panose="02020500000000000000" pitchFamily="18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zh-TW" sz="2000" kern="0" dirty="0" err="1" smtClean="0">
                <a:ea typeface="新細明體" panose="02020500000000000000" pitchFamily="18" charset="-120"/>
                <a:cs typeface="Calibri" panose="020F0502020204030204" pitchFamily="34" charset="0"/>
              </a:rPr>
              <a:t>A.</a:t>
            </a:r>
            <a:r>
              <a:rPr lang="en-US" altLang="zh-TW" sz="2000" i="1" kern="0" dirty="0" err="1" smtClean="0">
                <a:ea typeface="新細明體" panose="02020500000000000000" pitchFamily="18" charset="-120"/>
                <a:cs typeface="Calibri" panose="020F0502020204030204" pitchFamily="34" charset="0"/>
              </a:rPr>
              <a:t>insert</a:t>
            </a:r>
            <a:r>
              <a:rPr lang="en-US" altLang="zh-TW" sz="2000" kern="0" dirty="0" smtClean="0">
                <a:ea typeface="新細明體" panose="02020500000000000000" pitchFamily="18" charset="-120"/>
                <a:cs typeface="Calibri" panose="020F0502020204030204" pitchFamily="34" charset="0"/>
              </a:rPr>
              <a:t>(1</a:t>
            </a:r>
            <a:r>
              <a:rPr lang="en-US" altLang="zh-TW" sz="2000" kern="0" dirty="0">
                <a:ea typeface="新細明體" panose="02020500000000000000" pitchFamily="18" charset="-120"/>
                <a:cs typeface="Calibri" panose="020F0502020204030204" pitchFamily="34" charset="0"/>
              </a:rPr>
              <a:t>, 1) = 1.0;</a:t>
            </a:r>
            <a:endParaRPr lang="zh-TW" altLang="zh-TW" kern="100" dirty="0">
              <a:ea typeface="新細明體" panose="02020500000000000000" pitchFamily="18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zh-TW" sz="2000" kern="0" dirty="0" err="1" smtClean="0">
                <a:ea typeface="新細明體" panose="02020500000000000000" pitchFamily="18" charset="-120"/>
                <a:cs typeface="Calibri" panose="020F0502020204030204" pitchFamily="34" charset="0"/>
              </a:rPr>
              <a:t>A.</a:t>
            </a:r>
            <a:r>
              <a:rPr lang="en-US" altLang="zh-TW" sz="2000" i="1" kern="0" dirty="0" err="1" smtClean="0">
                <a:ea typeface="新細明體" panose="02020500000000000000" pitchFamily="18" charset="-120"/>
                <a:cs typeface="Calibri" panose="020F0502020204030204" pitchFamily="34" charset="0"/>
              </a:rPr>
              <a:t>insert</a:t>
            </a:r>
            <a:r>
              <a:rPr lang="en-US" altLang="zh-TW" sz="2000" kern="0" dirty="0" smtClean="0">
                <a:ea typeface="新細明體" panose="02020500000000000000" pitchFamily="18" charset="-120"/>
                <a:cs typeface="Calibri" panose="020F0502020204030204" pitchFamily="34" charset="0"/>
              </a:rPr>
              <a:t>(2</a:t>
            </a:r>
            <a:r>
              <a:rPr lang="en-US" altLang="zh-TW" sz="2000" kern="0" dirty="0">
                <a:ea typeface="新細明體" panose="02020500000000000000" pitchFamily="18" charset="-120"/>
                <a:cs typeface="Calibri" panose="020F0502020204030204" pitchFamily="34" charset="0"/>
              </a:rPr>
              <a:t>, 2) = 1.0;</a:t>
            </a:r>
            <a:endParaRPr lang="zh-TW" altLang="zh-TW" kern="100" dirty="0">
              <a:ea typeface="新細明體" panose="02020500000000000000" pitchFamily="18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ea typeface="新細明體" panose="02020500000000000000" pitchFamily="18" charset="-120"/>
                <a:cs typeface="Calibri" panose="020F0502020204030204" pitchFamily="34" charset="0"/>
              </a:rPr>
              <a:t> </a:t>
            </a:r>
            <a:endParaRPr lang="zh-TW" altLang="zh-TW" sz="2000" kern="100" dirty="0">
              <a:ea typeface="新細明體" panose="02020500000000000000" pitchFamily="18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zh-TW" sz="2000" kern="0" dirty="0" err="1">
                <a:cs typeface="Calibri" panose="020F0502020204030204" pitchFamily="34" charset="0"/>
              </a:rPr>
              <a:t>A.makeCompressed</a:t>
            </a:r>
            <a:r>
              <a:rPr lang="en-US" altLang="zh-TW" sz="2000" kern="0" dirty="0" smtClean="0">
                <a:cs typeface="Calibri" panose="020F0502020204030204" pitchFamily="34" charset="0"/>
              </a:rPr>
              <a:t>();</a:t>
            </a:r>
            <a:endParaRPr lang="zh-TW" altLang="zh-TW" sz="2000" kern="100" dirty="0">
              <a:ea typeface="新細明體" panose="02020500000000000000" pitchFamily="18" charset="-12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8056062" y="4622051"/>
                <a:ext cx="1455848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6062" y="4622051"/>
                <a:ext cx="1455848" cy="9766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/>
          <p:cNvSpPr txBox="1"/>
          <p:nvPr/>
        </p:nvSpPr>
        <p:spPr>
          <a:xfrm>
            <a:off x="8572229" y="5598665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A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255543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noFill/>
          <a:ln w="28575"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000" kern="0" dirty="0">
                <a:cs typeface="細明體" panose="02020509000000000000" pitchFamily="49" charset="-120"/>
              </a:rPr>
              <a:t>// </a:t>
            </a:r>
            <a:r>
              <a:rPr lang="zh-TW" altLang="zh-TW" sz="2000" kern="0" dirty="0">
                <a:ea typeface="細明體" panose="02020509000000000000" pitchFamily="49" charset="-120"/>
                <a:cs typeface="細明體" panose="02020509000000000000" pitchFamily="49" charset="-120"/>
              </a:rPr>
              <a:t>填</a:t>
            </a:r>
            <a:r>
              <a:rPr lang="en-US" altLang="zh-TW" sz="2000" kern="0" dirty="0">
                <a:ea typeface="細明體" panose="02020509000000000000" pitchFamily="49" charset="-120"/>
                <a:cs typeface="細明體" panose="02020509000000000000" pitchFamily="49" charset="-120"/>
              </a:rPr>
              <a:t>B</a:t>
            </a:r>
            <a:r>
              <a:rPr lang="zh-TW" altLang="zh-TW" sz="2000" kern="0" dirty="0" smtClean="0">
                <a:ea typeface="細明體" panose="02020509000000000000" pitchFamily="49" charset="-120"/>
                <a:cs typeface="細明體" panose="02020509000000000000" pitchFamily="49" charset="-120"/>
              </a:rPr>
              <a:t>矩陣</a:t>
            </a:r>
            <a:endParaRPr lang="en-US" altLang="zh-TW" sz="2000" kern="0" dirty="0" smtClean="0">
              <a:ea typeface="新細明體" panose="02020500000000000000" pitchFamily="18" charset="-120"/>
              <a:cs typeface="細明體" panose="02020509000000000000" pitchFamily="49" charset="-120"/>
            </a:endParaRPr>
          </a:p>
          <a:p>
            <a:pPr marL="0" indent="0">
              <a:buNone/>
            </a:pPr>
            <a:r>
              <a:rPr lang="en-US" altLang="zh-TW" sz="2000" i="1" kern="0" dirty="0" err="1" smtClean="0">
                <a:ea typeface="新細明體" panose="02020500000000000000" pitchFamily="18" charset="-120"/>
                <a:cs typeface="細明體" panose="02020509000000000000" pitchFamily="49" charset="-120"/>
              </a:rPr>
              <a:t>std</a:t>
            </a:r>
            <a:r>
              <a:rPr lang="en-US" altLang="zh-TW" sz="2000" kern="0" dirty="0">
                <a:ea typeface="新細明體" panose="02020500000000000000" pitchFamily="18" charset="-120"/>
                <a:cs typeface="細明體" panose="02020509000000000000" pitchFamily="49" charset="-120"/>
              </a:rPr>
              <a:t>::</a:t>
            </a:r>
            <a:r>
              <a:rPr lang="en-US" altLang="zh-TW" sz="2000" i="1" kern="0" dirty="0">
                <a:ea typeface="新細明體" panose="02020500000000000000" pitchFamily="18" charset="-120"/>
                <a:cs typeface="細明體" panose="02020509000000000000" pitchFamily="49" charset="-120"/>
              </a:rPr>
              <a:t>vector</a:t>
            </a:r>
            <a:r>
              <a:rPr lang="en-US" altLang="zh-TW" sz="2000" kern="0" dirty="0">
                <a:ea typeface="新細明體" panose="02020500000000000000" pitchFamily="18" charset="-120"/>
                <a:cs typeface="細明體" panose="02020509000000000000" pitchFamily="49" charset="-120"/>
              </a:rPr>
              <a:t>&lt;</a:t>
            </a:r>
            <a:r>
              <a:rPr lang="en-US" altLang="zh-TW" sz="2000" kern="0" dirty="0" err="1">
                <a:ea typeface="新細明體" panose="02020500000000000000" pitchFamily="18" charset="-120"/>
                <a:cs typeface="細明體" panose="02020509000000000000" pitchFamily="49" charset="-120"/>
              </a:rPr>
              <a:t>VectorXd</a:t>
            </a:r>
            <a:r>
              <a:rPr lang="en-US" altLang="zh-TW" sz="2000" kern="0" dirty="0">
                <a:ea typeface="新細明體" panose="02020500000000000000" pitchFamily="18" charset="-120"/>
                <a:cs typeface="細明體" panose="02020509000000000000" pitchFamily="49" charset="-120"/>
              </a:rPr>
              <a:t>&gt; B;</a:t>
            </a:r>
            <a:endParaRPr lang="zh-TW" altLang="zh-TW" kern="100" dirty="0"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000" kern="0" dirty="0" err="1" smtClean="0">
                <a:cs typeface="細明體" panose="02020509000000000000" pitchFamily="49" charset="-120"/>
              </a:rPr>
              <a:t>B.</a:t>
            </a:r>
            <a:r>
              <a:rPr lang="en-US" altLang="zh-TW" sz="2000" i="1" kern="0" dirty="0" err="1" smtClean="0">
                <a:cs typeface="細明體" panose="02020509000000000000" pitchFamily="49" charset="-120"/>
              </a:rPr>
              <a:t>resize</a:t>
            </a:r>
            <a:r>
              <a:rPr lang="en-US" altLang="zh-TW" sz="2000" kern="0" dirty="0" smtClean="0">
                <a:cs typeface="細明體" panose="02020509000000000000" pitchFamily="49" charset="-120"/>
              </a:rPr>
              <a:t>(2); //</a:t>
            </a:r>
            <a:r>
              <a:rPr lang="en-US" altLang="zh-TW" sz="2000" kern="0" dirty="0" smtClean="0">
                <a:ea typeface="細明體" panose="02020509000000000000" pitchFamily="49" charset="-120"/>
                <a:cs typeface="細明體" panose="02020509000000000000" pitchFamily="49" charset="-120"/>
              </a:rPr>
              <a:t>B is 2D</a:t>
            </a:r>
            <a:endParaRPr lang="en-US" altLang="zh-TW" sz="2000" kern="0" dirty="0" smtClean="0">
              <a:cs typeface="細明體" panose="02020509000000000000" pitchFamily="49" charset="-120"/>
            </a:endParaRPr>
          </a:p>
          <a:p>
            <a:pPr marL="0" indent="0">
              <a:buNone/>
            </a:pPr>
            <a:endParaRPr lang="en-US" altLang="zh-TW" sz="2000" kern="0" dirty="0" smtClean="0">
              <a:ea typeface="新細明體" panose="02020500000000000000" pitchFamily="18" charset="-120"/>
              <a:cs typeface="細明體" panose="02020509000000000000" pitchFamily="49" charset="-120"/>
            </a:endParaRPr>
          </a:p>
          <a:p>
            <a:pPr marL="0" indent="0">
              <a:buNone/>
            </a:pPr>
            <a:r>
              <a:rPr lang="en-US" altLang="zh-TW" sz="2000" kern="0" dirty="0" smtClean="0">
                <a:ea typeface="新細明體" panose="02020500000000000000" pitchFamily="18" charset="-120"/>
                <a:cs typeface="細明體" panose="02020509000000000000" pitchFamily="49" charset="-120"/>
              </a:rPr>
              <a:t>B[0</a:t>
            </a:r>
            <a:r>
              <a:rPr lang="en-US" altLang="zh-TW" sz="2000" kern="0" dirty="0">
                <a:ea typeface="新細明體" panose="02020500000000000000" pitchFamily="18" charset="-120"/>
                <a:cs typeface="細明體" panose="02020509000000000000" pitchFamily="49" charset="-120"/>
              </a:rPr>
              <a:t>].</a:t>
            </a:r>
            <a:r>
              <a:rPr lang="en-US" altLang="zh-TW" sz="2000" i="1" kern="0" dirty="0" smtClean="0">
                <a:ea typeface="新細明體" panose="02020500000000000000" pitchFamily="18" charset="-120"/>
                <a:cs typeface="細明體" panose="02020509000000000000" pitchFamily="49" charset="-120"/>
              </a:rPr>
              <a:t>resize</a:t>
            </a:r>
            <a:r>
              <a:rPr lang="en-US" altLang="zh-TW" sz="2000" kern="0" dirty="0" smtClean="0">
                <a:ea typeface="新細明體" panose="02020500000000000000" pitchFamily="18" charset="-120"/>
                <a:cs typeface="細明體" panose="02020509000000000000" pitchFamily="49" charset="-120"/>
              </a:rPr>
              <a:t>(3);</a:t>
            </a:r>
            <a:endParaRPr lang="zh-TW" altLang="zh-TW" kern="100" dirty="0"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000" kern="0" dirty="0" smtClean="0">
                <a:ea typeface="新細明體" panose="02020500000000000000" pitchFamily="18" charset="-120"/>
                <a:cs typeface="細明體" panose="02020509000000000000" pitchFamily="49" charset="-120"/>
              </a:rPr>
              <a:t>B[1</a:t>
            </a:r>
            <a:r>
              <a:rPr lang="en-US" altLang="zh-TW" sz="2000" kern="0" dirty="0">
                <a:ea typeface="新細明體" panose="02020500000000000000" pitchFamily="18" charset="-120"/>
                <a:cs typeface="細明體" panose="02020509000000000000" pitchFamily="49" charset="-120"/>
              </a:rPr>
              <a:t>].</a:t>
            </a:r>
            <a:r>
              <a:rPr lang="en-US" altLang="zh-TW" sz="2000" i="1" kern="0" dirty="0" smtClean="0">
                <a:ea typeface="新細明體" panose="02020500000000000000" pitchFamily="18" charset="-120"/>
                <a:cs typeface="細明體" panose="02020509000000000000" pitchFamily="49" charset="-120"/>
              </a:rPr>
              <a:t>resize</a:t>
            </a:r>
            <a:r>
              <a:rPr lang="en-US" altLang="zh-TW" sz="2000" kern="0" dirty="0" smtClean="0">
                <a:ea typeface="新細明體" panose="02020500000000000000" pitchFamily="18" charset="-120"/>
                <a:cs typeface="細明體" panose="02020509000000000000" pitchFamily="49" charset="-120"/>
              </a:rPr>
              <a:t>(3);</a:t>
            </a:r>
            <a:endParaRPr lang="zh-TW" altLang="zh-TW" kern="100" dirty="0"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kern="0" dirty="0" smtClean="0"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000" kern="0" dirty="0" smtClean="0">
                <a:ea typeface="新細明體" panose="02020500000000000000" pitchFamily="18" charset="-120"/>
                <a:cs typeface="細明體" panose="02020509000000000000" pitchFamily="49" charset="-120"/>
              </a:rPr>
              <a:t>B</a:t>
            </a:r>
            <a:r>
              <a:rPr lang="en-US" altLang="zh-TW" sz="2000" kern="0" dirty="0">
                <a:ea typeface="新細明體" panose="02020500000000000000" pitchFamily="18" charset="-120"/>
                <a:cs typeface="細明體" panose="02020509000000000000" pitchFamily="49" charset="-120"/>
              </a:rPr>
              <a:t>[0</a:t>
            </a:r>
            <a:r>
              <a:rPr lang="en-US" altLang="zh-TW" sz="2000" kern="0" dirty="0" smtClean="0">
                <a:ea typeface="新細明體" panose="02020500000000000000" pitchFamily="18" charset="-120"/>
                <a:cs typeface="細明體" panose="02020509000000000000" pitchFamily="49" charset="-120"/>
              </a:rPr>
              <a:t>][0] </a:t>
            </a:r>
            <a:r>
              <a:rPr lang="en-US" altLang="zh-TW" sz="2000" kern="0" dirty="0">
                <a:ea typeface="新細明體" panose="02020500000000000000" pitchFamily="18" charset="-120"/>
                <a:cs typeface="細明體" panose="02020509000000000000" pitchFamily="49" charset="-120"/>
              </a:rPr>
              <a:t>= </a:t>
            </a:r>
            <a:r>
              <a:rPr lang="en-US" altLang="zh-TW" sz="2000" kern="0" dirty="0" smtClean="0">
                <a:ea typeface="新細明體" panose="02020500000000000000" pitchFamily="18" charset="-120"/>
                <a:cs typeface="細明體" panose="02020509000000000000" pitchFamily="49" charset="-120"/>
              </a:rPr>
              <a:t>1.0; B</a:t>
            </a:r>
            <a:r>
              <a:rPr lang="en-US" altLang="zh-TW" sz="2000" kern="0" dirty="0">
                <a:ea typeface="新細明體" panose="02020500000000000000" pitchFamily="18" charset="-120"/>
                <a:cs typeface="細明體" panose="02020509000000000000" pitchFamily="49" charset="-120"/>
              </a:rPr>
              <a:t>[0</a:t>
            </a:r>
            <a:r>
              <a:rPr lang="en-US" altLang="zh-TW" sz="2000" kern="0" dirty="0" smtClean="0">
                <a:ea typeface="新細明體" panose="02020500000000000000" pitchFamily="18" charset="-120"/>
                <a:cs typeface="細明體" panose="02020509000000000000" pitchFamily="49" charset="-120"/>
              </a:rPr>
              <a:t>][1] </a:t>
            </a:r>
            <a:r>
              <a:rPr lang="en-US" altLang="zh-TW" sz="2000" kern="0" dirty="0">
                <a:ea typeface="新細明體" panose="02020500000000000000" pitchFamily="18" charset="-120"/>
                <a:cs typeface="細明體" panose="02020509000000000000" pitchFamily="49" charset="-120"/>
              </a:rPr>
              <a:t>= 2.0</a:t>
            </a:r>
            <a:r>
              <a:rPr lang="en-US" altLang="zh-TW" sz="2000" kern="0" dirty="0" smtClean="0">
                <a:ea typeface="新細明體" panose="02020500000000000000" pitchFamily="18" charset="-120"/>
                <a:cs typeface="細明體" panose="02020509000000000000" pitchFamily="49" charset="-120"/>
              </a:rPr>
              <a:t>; B</a:t>
            </a:r>
            <a:r>
              <a:rPr lang="en-US" altLang="zh-TW" sz="2000" kern="0" dirty="0">
                <a:ea typeface="新細明體" panose="02020500000000000000" pitchFamily="18" charset="-120"/>
                <a:cs typeface="細明體" panose="02020509000000000000" pitchFamily="49" charset="-120"/>
              </a:rPr>
              <a:t>[0</a:t>
            </a:r>
            <a:r>
              <a:rPr lang="en-US" altLang="zh-TW" sz="2000" kern="0" dirty="0" smtClean="0">
                <a:ea typeface="新細明體" panose="02020500000000000000" pitchFamily="18" charset="-120"/>
                <a:cs typeface="細明體" panose="02020509000000000000" pitchFamily="49" charset="-120"/>
              </a:rPr>
              <a:t>][2] </a:t>
            </a:r>
            <a:r>
              <a:rPr lang="en-US" altLang="zh-TW" sz="2000" kern="0" dirty="0">
                <a:ea typeface="新細明體" panose="02020500000000000000" pitchFamily="18" charset="-120"/>
                <a:cs typeface="細明體" panose="02020509000000000000" pitchFamily="49" charset="-120"/>
              </a:rPr>
              <a:t>= 3.0</a:t>
            </a:r>
            <a:r>
              <a:rPr lang="en-US" altLang="zh-TW" sz="2000" kern="0" dirty="0" smtClean="0">
                <a:ea typeface="新細明體" panose="02020500000000000000" pitchFamily="18" charset="-120"/>
                <a:cs typeface="細明體" panose="02020509000000000000" pitchFamily="49" charset="-120"/>
              </a:rPr>
              <a:t>;</a:t>
            </a:r>
          </a:p>
          <a:p>
            <a:pPr marL="0" indent="0">
              <a:buNone/>
            </a:pPr>
            <a:r>
              <a:rPr lang="en-US" altLang="zh-TW" sz="2000" kern="0" dirty="0" smtClean="0">
                <a:ea typeface="新細明體" panose="02020500000000000000" pitchFamily="18" charset="-120"/>
                <a:cs typeface="細明體" panose="02020509000000000000" pitchFamily="49" charset="-120"/>
              </a:rPr>
              <a:t>B</a:t>
            </a:r>
            <a:r>
              <a:rPr lang="en-US" altLang="zh-TW" sz="2000" kern="0" dirty="0">
                <a:ea typeface="新細明體" panose="02020500000000000000" pitchFamily="18" charset="-120"/>
                <a:cs typeface="細明體" panose="02020509000000000000" pitchFamily="49" charset="-120"/>
              </a:rPr>
              <a:t>[1</a:t>
            </a:r>
            <a:r>
              <a:rPr lang="en-US" altLang="zh-TW" sz="2000" kern="0" dirty="0" smtClean="0">
                <a:ea typeface="新細明體" panose="02020500000000000000" pitchFamily="18" charset="-120"/>
                <a:cs typeface="細明體" panose="02020509000000000000" pitchFamily="49" charset="-120"/>
              </a:rPr>
              <a:t>][</a:t>
            </a:r>
            <a:r>
              <a:rPr lang="en-US" altLang="zh-TW" sz="2000" kern="0" dirty="0">
                <a:ea typeface="新細明體" panose="02020500000000000000" pitchFamily="18" charset="-120"/>
                <a:cs typeface="細明體" panose="02020509000000000000" pitchFamily="49" charset="-120"/>
              </a:rPr>
              <a:t>0] = </a:t>
            </a:r>
            <a:r>
              <a:rPr lang="en-US" altLang="zh-TW" sz="2000" kern="0" dirty="0" smtClean="0">
                <a:ea typeface="新細明體" panose="02020500000000000000" pitchFamily="18" charset="-120"/>
                <a:cs typeface="細明體" panose="02020509000000000000" pitchFamily="49" charset="-120"/>
              </a:rPr>
              <a:t>4.0</a:t>
            </a:r>
            <a:r>
              <a:rPr lang="en-US" altLang="zh-TW" sz="2000" kern="0" dirty="0">
                <a:ea typeface="新細明體" panose="02020500000000000000" pitchFamily="18" charset="-120"/>
                <a:cs typeface="細明體" panose="02020509000000000000" pitchFamily="49" charset="-120"/>
              </a:rPr>
              <a:t>; </a:t>
            </a:r>
            <a:r>
              <a:rPr lang="en-US" altLang="zh-TW" sz="2000" kern="0" dirty="0" smtClean="0">
                <a:ea typeface="新細明體" panose="02020500000000000000" pitchFamily="18" charset="-120"/>
                <a:cs typeface="細明體" panose="02020509000000000000" pitchFamily="49" charset="-120"/>
              </a:rPr>
              <a:t>B</a:t>
            </a:r>
            <a:r>
              <a:rPr lang="en-US" altLang="zh-TW" sz="2000" kern="0" dirty="0">
                <a:ea typeface="新細明體" panose="02020500000000000000" pitchFamily="18" charset="-120"/>
                <a:cs typeface="細明體" panose="02020509000000000000" pitchFamily="49" charset="-120"/>
              </a:rPr>
              <a:t>[1</a:t>
            </a:r>
            <a:r>
              <a:rPr lang="en-US" altLang="zh-TW" sz="2000" kern="0" dirty="0" smtClean="0">
                <a:ea typeface="新細明體" panose="02020500000000000000" pitchFamily="18" charset="-120"/>
                <a:cs typeface="細明體" panose="02020509000000000000" pitchFamily="49" charset="-120"/>
              </a:rPr>
              <a:t>][</a:t>
            </a:r>
            <a:r>
              <a:rPr lang="en-US" altLang="zh-TW" sz="2000" kern="0" dirty="0">
                <a:ea typeface="新細明體" panose="02020500000000000000" pitchFamily="18" charset="-120"/>
                <a:cs typeface="細明體" panose="02020509000000000000" pitchFamily="49" charset="-120"/>
              </a:rPr>
              <a:t>1] = </a:t>
            </a:r>
            <a:r>
              <a:rPr lang="en-US" altLang="zh-TW" sz="2000" kern="0" dirty="0" smtClean="0">
                <a:ea typeface="新細明體" panose="02020500000000000000" pitchFamily="18" charset="-120"/>
                <a:cs typeface="細明體" panose="02020509000000000000" pitchFamily="49" charset="-120"/>
              </a:rPr>
              <a:t>5.0</a:t>
            </a:r>
            <a:r>
              <a:rPr lang="en-US" altLang="zh-TW" sz="2000" kern="0" dirty="0">
                <a:ea typeface="新細明體" panose="02020500000000000000" pitchFamily="18" charset="-120"/>
                <a:cs typeface="細明體" panose="02020509000000000000" pitchFamily="49" charset="-120"/>
              </a:rPr>
              <a:t>; </a:t>
            </a:r>
            <a:r>
              <a:rPr lang="en-US" altLang="zh-TW" sz="2000" kern="0" dirty="0" smtClean="0">
                <a:ea typeface="新細明體" panose="02020500000000000000" pitchFamily="18" charset="-120"/>
                <a:cs typeface="細明體" panose="02020509000000000000" pitchFamily="49" charset="-120"/>
              </a:rPr>
              <a:t>B</a:t>
            </a:r>
            <a:r>
              <a:rPr lang="en-US" altLang="zh-TW" sz="2000" kern="0" dirty="0">
                <a:ea typeface="新細明體" panose="02020500000000000000" pitchFamily="18" charset="-120"/>
                <a:cs typeface="細明體" panose="02020509000000000000" pitchFamily="49" charset="-120"/>
              </a:rPr>
              <a:t>[1</a:t>
            </a:r>
            <a:r>
              <a:rPr lang="en-US" altLang="zh-TW" sz="2000" kern="0" dirty="0" smtClean="0">
                <a:ea typeface="新細明體" panose="02020500000000000000" pitchFamily="18" charset="-120"/>
                <a:cs typeface="細明體" panose="02020509000000000000" pitchFamily="49" charset="-120"/>
              </a:rPr>
              <a:t>][</a:t>
            </a:r>
            <a:r>
              <a:rPr lang="en-US" altLang="zh-TW" sz="2000" kern="0" dirty="0">
                <a:ea typeface="新細明體" panose="02020500000000000000" pitchFamily="18" charset="-120"/>
                <a:cs typeface="細明體" panose="02020509000000000000" pitchFamily="49" charset="-120"/>
              </a:rPr>
              <a:t>2] = </a:t>
            </a:r>
            <a:r>
              <a:rPr lang="en-US" altLang="zh-TW" sz="2000" kern="0" dirty="0" smtClean="0">
                <a:ea typeface="新細明體" panose="02020500000000000000" pitchFamily="18" charset="-120"/>
                <a:cs typeface="細明體" panose="02020509000000000000" pitchFamily="49" charset="-120"/>
              </a:rPr>
              <a:t>6.0;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3"/>
              <p:cNvSpPr txBox="1"/>
              <p:nvPr/>
            </p:nvSpPr>
            <p:spPr>
              <a:xfrm>
                <a:off x="6806742" y="2785032"/>
                <a:ext cx="500458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742" y="2785032"/>
                <a:ext cx="500458" cy="9766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/>
          <p:cNvSpPr txBox="1"/>
          <p:nvPr/>
        </p:nvSpPr>
        <p:spPr>
          <a:xfrm>
            <a:off x="6645640" y="3697868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 smtClean="0"/>
              <a:t>B[0]</a:t>
            </a:r>
            <a:endParaRPr lang="zh-TW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/>
              <p:cNvSpPr txBox="1"/>
              <p:nvPr/>
            </p:nvSpPr>
            <p:spPr>
              <a:xfrm>
                <a:off x="7568455" y="2785032"/>
                <a:ext cx="500458" cy="9752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8455" y="2785032"/>
                <a:ext cx="500458" cy="9752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7407354" y="3697868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 smtClean="0"/>
              <a:t>B[1]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985561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noFill/>
          <a:ln w="28575"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000" kern="0" dirty="0" smtClean="0">
                <a:cs typeface="細明體" panose="02020509000000000000" pitchFamily="49" charset="-120"/>
              </a:rPr>
              <a:t>// </a:t>
            </a:r>
            <a:r>
              <a:rPr lang="zh-TW" altLang="zh-TW" sz="2000" kern="0" dirty="0">
                <a:ea typeface="細明體" panose="02020509000000000000" pitchFamily="49" charset="-120"/>
                <a:cs typeface="細明體" panose="02020509000000000000" pitchFamily="49" charset="-120"/>
              </a:rPr>
              <a:t>利用</a:t>
            </a:r>
            <a:r>
              <a:rPr lang="en-US" altLang="zh-TW" sz="2000" kern="0" dirty="0">
                <a:ea typeface="細明體" panose="02020509000000000000" pitchFamily="49" charset="-120"/>
                <a:cs typeface="細明體" panose="02020509000000000000" pitchFamily="49" charset="-120"/>
              </a:rPr>
              <a:t> </a:t>
            </a:r>
            <a:r>
              <a:rPr lang="en-US" altLang="zh-TW" sz="2000" kern="0" dirty="0" err="1">
                <a:ea typeface="細明體" panose="02020509000000000000" pitchFamily="49" charset="-120"/>
                <a:cs typeface="細明體" panose="02020509000000000000" pitchFamily="49" charset="-120"/>
              </a:rPr>
              <a:t>SparseQR</a:t>
            </a:r>
            <a:r>
              <a:rPr lang="en-US" altLang="zh-TW" sz="2000" kern="0" dirty="0">
                <a:ea typeface="細明體" panose="02020509000000000000" pitchFamily="49" charset="-120"/>
                <a:cs typeface="細明體" panose="02020509000000000000" pitchFamily="49" charset="-120"/>
              </a:rPr>
              <a:t> </a:t>
            </a:r>
            <a:r>
              <a:rPr lang="zh-TW" altLang="zh-TW" sz="2000" kern="0" dirty="0">
                <a:ea typeface="細明體" panose="02020509000000000000" pitchFamily="49" charset="-120"/>
                <a:cs typeface="細明體" panose="02020509000000000000" pitchFamily="49" charset="-120"/>
              </a:rPr>
              <a:t>來解</a:t>
            </a:r>
            <a:r>
              <a:rPr lang="en-US" altLang="zh-TW" sz="2000" kern="0" dirty="0">
                <a:ea typeface="細明體" panose="02020509000000000000" pitchFamily="49" charset="-120"/>
                <a:cs typeface="細明體" panose="02020509000000000000" pitchFamily="49" charset="-120"/>
              </a:rPr>
              <a:t> AX = </a:t>
            </a:r>
            <a:r>
              <a:rPr lang="en-US" altLang="zh-TW" sz="2000" kern="0" dirty="0" smtClean="0">
                <a:ea typeface="細明體" panose="02020509000000000000" pitchFamily="49" charset="-120"/>
                <a:cs typeface="細明體" panose="02020509000000000000" pitchFamily="49" charset="-120"/>
              </a:rPr>
              <a:t>B</a:t>
            </a:r>
          </a:p>
          <a:p>
            <a:pPr marL="0" indent="0">
              <a:buNone/>
            </a:pPr>
            <a:r>
              <a:rPr lang="en-US" altLang="zh-TW" sz="2000" kern="0" dirty="0" err="1" smtClean="0">
                <a:ea typeface="新細明體" panose="02020500000000000000" pitchFamily="18" charset="-120"/>
                <a:cs typeface="細明體" panose="02020509000000000000" pitchFamily="49" charset="-120"/>
              </a:rPr>
              <a:t>SparseQR</a:t>
            </a:r>
            <a:r>
              <a:rPr lang="en-US" altLang="zh-TW" sz="2000" kern="0" dirty="0" smtClean="0">
                <a:ea typeface="新細明體" panose="02020500000000000000" pitchFamily="18" charset="-120"/>
                <a:cs typeface="細明體" panose="02020509000000000000" pitchFamily="49" charset="-120"/>
              </a:rPr>
              <a:t>&lt;</a:t>
            </a:r>
            <a:r>
              <a:rPr lang="en-US" altLang="zh-TW" sz="2000" kern="0" dirty="0" err="1" smtClean="0">
                <a:ea typeface="新細明體" panose="02020500000000000000" pitchFamily="18" charset="-120"/>
                <a:cs typeface="細明體" panose="02020509000000000000" pitchFamily="49" charset="-120"/>
              </a:rPr>
              <a:t>SparseMatrix</a:t>
            </a:r>
            <a:r>
              <a:rPr lang="en-US" altLang="zh-TW" sz="2000" kern="0" dirty="0" smtClean="0">
                <a:ea typeface="新細明體" panose="02020500000000000000" pitchFamily="18" charset="-120"/>
                <a:cs typeface="細明體" panose="02020509000000000000" pitchFamily="49" charset="-120"/>
              </a:rPr>
              <a:t>&lt;double</a:t>
            </a:r>
            <a:r>
              <a:rPr lang="en-US" altLang="zh-TW" sz="2000" kern="0" dirty="0">
                <a:ea typeface="新細明體" panose="02020500000000000000" pitchFamily="18" charset="-120"/>
                <a:cs typeface="細明體" panose="02020509000000000000" pitchFamily="49" charset="-120"/>
              </a:rPr>
              <a:t>&gt;, </a:t>
            </a:r>
            <a:r>
              <a:rPr lang="en-US" altLang="zh-TW" sz="2000" kern="0" dirty="0" err="1" smtClean="0">
                <a:ea typeface="新細明體" panose="02020500000000000000" pitchFamily="18" charset="-120"/>
                <a:cs typeface="細明體" panose="02020509000000000000" pitchFamily="49" charset="-120"/>
              </a:rPr>
              <a:t>COLAMDOrdering</a:t>
            </a:r>
            <a:r>
              <a:rPr lang="en-US" altLang="zh-TW" sz="2000" kern="0" dirty="0" smtClean="0">
                <a:ea typeface="新細明體" panose="02020500000000000000" pitchFamily="18" charset="-120"/>
                <a:cs typeface="細明體" panose="02020509000000000000" pitchFamily="49" charset="-120"/>
              </a:rPr>
              <a:t>&lt;</a:t>
            </a:r>
            <a:r>
              <a:rPr lang="en-US" altLang="zh-TW" sz="2000" kern="0" dirty="0" err="1" smtClean="0">
                <a:ea typeface="新細明體" panose="02020500000000000000" pitchFamily="18" charset="-120"/>
                <a:cs typeface="細明體" panose="02020509000000000000" pitchFamily="49" charset="-120"/>
              </a:rPr>
              <a:t>int</a:t>
            </a:r>
            <a:r>
              <a:rPr lang="en-US" altLang="zh-TW" sz="2000" kern="0" dirty="0">
                <a:ea typeface="新細明體" panose="02020500000000000000" pitchFamily="18" charset="-120"/>
                <a:cs typeface="細明體" panose="02020509000000000000" pitchFamily="49" charset="-120"/>
              </a:rPr>
              <a:t>&gt;&gt; </a:t>
            </a:r>
            <a:r>
              <a:rPr lang="en-US" altLang="zh-TW" sz="2000" kern="0" dirty="0" err="1">
                <a:ea typeface="新細明體" panose="02020500000000000000" pitchFamily="18" charset="-120"/>
                <a:cs typeface="細明體" panose="02020509000000000000" pitchFamily="49" charset="-120"/>
              </a:rPr>
              <a:t>linearSolver</a:t>
            </a:r>
            <a:r>
              <a:rPr lang="en-US" altLang="zh-TW" sz="2000" kern="0" dirty="0">
                <a:ea typeface="新細明體" panose="02020500000000000000" pitchFamily="18" charset="-120"/>
                <a:cs typeface="細明體" panose="02020509000000000000" pitchFamily="49" charset="-12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000" kern="0" dirty="0" err="1" smtClean="0">
                <a:ea typeface="新細明體" panose="02020500000000000000" pitchFamily="18" charset="-120"/>
                <a:cs typeface="細明體" panose="02020509000000000000" pitchFamily="49" charset="-120"/>
              </a:rPr>
              <a:t>linearSolver.compute</a:t>
            </a:r>
            <a:r>
              <a:rPr lang="en-US" altLang="zh-TW" sz="2000" kern="0" dirty="0" smtClean="0">
                <a:ea typeface="新細明體" panose="02020500000000000000" pitchFamily="18" charset="-120"/>
                <a:cs typeface="細明體" panose="02020509000000000000" pitchFamily="49" charset="-120"/>
              </a:rPr>
              <a:t>(A</a:t>
            </a:r>
            <a:r>
              <a:rPr lang="en-US" altLang="zh-TW" sz="2000" kern="0" dirty="0">
                <a:ea typeface="新細明體" panose="02020500000000000000" pitchFamily="18" charset="-120"/>
                <a:cs typeface="細明體" panose="02020509000000000000" pitchFamily="49" charset="-120"/>
              </a:rPr>
              <a:t>);</a:t>
            </a:r>
            <a:endParaRPr lang="zh-TW" altLang="zh-TW" kern="100" dirty="0"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i="1" kern="0" dirty="0" smtClean="0">
              <a:ea typeface="新細明體" panose="02020500000000000000" pitchFamily="18" charset="-120"/>
              <a:cs typeface="細明體" panose="02020509000000000000" pitchFamily="49" charset="-120"/>
            </a:endParaRPr>
          </a:p>
          <a:p>
            <a:pPr marL="0" indent="0">
              <a:buNone/>
            </a:pPr>
            <a:r>
              <a:rPr lang="en-US" altLang="zh-TW" sz="2000" i="1" kern="0" dirty="0" err="1" smtClean="0">
                <a:ea typeface="新細明體" panose="02020500000000000000" pitchFamily="18" charset="-120"/>
                <a:cs typeface="細明體" panose="02020509000000000000" pitchFamily="49" charset="-120"/>
              </a:rPr>
              <a:t>std</a:t>
            </a:r>
            <a:r>
              <a:rPr lang="en-US" altLang="zh-TW" sz="2000" kern="0" dirty="0">
                <a:ea typeface="新細明體" panose="02020500000000000000" pitchFamily="18" charset="-120"/>
                <a:cs typeface="細明體" panose="02020509000000000000" pitchFamily="49" charset="-120"/>
              </a:rPr>
              <a:t>::</a:t>
            </a:r>
            <a:r>
              <a:rPr lang="en-US" altLang="zh-TW" sz="2000" i="1" kern="0" dirty="0">
                <a:ea typeface="新細明體" panose="02020500000000000000" pitchFamily="18" charset="-120"/>
                <a:cs typeface="細明體" panose="02020509000000000000" pitchFamily="49" charset="-120"/>
              </a:rPr>
              <a:t>vector</a:t>
            </a:r>
            <a:r>
              <a:rPr lang="en-US" altLang="zh-TW" sz="2000" kern="0" dirty="0">
                <a:ea typeface="新細明體" panose="02020500000000000000" pitchFamily="18" charset="-120"/>
                <a:cs typeface="細明體" panose="02020509000000000000" pitchFamily="49" charset="-120"/>
              </a:rPr>
              <a:t>&lt;</a:t>
            </a:r>
            <a:r>
              <a:rPr lang="en-US" altLang="zh-TW" sz="2000" kern="0" dirty="0" err="1">
                <a:ea typeface="新細明體" panose="02020500000000000000" pitchFamily="18" charset="-120"/>
                <a:cs typeface="細明體" panose="02020509000000000000" pitchFamily="49" charset="-120"/>
              </a:rPr>
              <a:t>VectorXd</a:t>
            </a:r>
            <a:r>
              <a:rPr lang="en-US" altLang="zh-TW" sz="2000" kern="0" dirty="0">
                <a:ea typeface="新細明體" panose="02020500000000000000" pitchFamily="18" charset="-120"/>
                <a:cs typeface="細明體" panose="02020509000000000000" pitchFamily="49" charset="-120"/>
              </a:rPr>
              <a:t>&gt; X;</a:t>
            </a:r>
            <a:endParaRPr lang="zh-TW" altLang="zh-TW" kern="100" dirty="0"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000" kern="0" dirty="0" err="1" smtClean="0">
                <a:cs typeface="細明體" panose="02020509000000000000" pitchFamily="49" charset="-120"/>
              </a:rPr>
              <a:t>X.</a:t>
            </a:r>
            <a:r>
              <a:rPr lang="en-US" altLang="zh-TW" sz="2000" i="1" kern="0" dirty="0" err="1" smtClean="0">
                <a:cs typeface="細明體" panose="02020509000000000000" pitchFamily="49" charset="-120"/>
              </a:rPr>
              <a:t>resize</a:t>
            </a:r>
            <a:r>
              <a:rPr lang="en-US" altLang="zh-TW" sz="2000" kern="0" dirty="0" smtClean="0">
                <a:cs typeface="細明體" panose="02020509000000000000" pitchFamily="49" charset="-120"/>
              </a:rPr>
              <a:t>(2);</a:t>
            </a:r>
          </a:p>
          <a:p>
            <a:pPr marL="0" indent="0">
              <a:buNone/>
            </a:pPr>
            <a:endParaRPr lang="en-US" altLang="zh-TW" sz="2000" kern="0" dirty="0" smtClean="0">
              <a:ea typeface="新細明體" panose="02020500000000000000" pitchFamily="18" charset="-120"/>
              <a:cs typeface="細明體" panose="02020509000000000000" pitchFamily="49" charset="-120"/>
            </a:endParaRPr>
          </a:p>
          <a:p>
            <a:pPr marL="0" indent="0">
              <a:buNone/>
            </a:pPr>
            <a:r>
              <a:rPr lang="en-US" altLang="zh-TW" sz="2000" kern="0" dirty="0" smtClean="0">
                <a:ea typeface="新細明體" panose="02020500000000000000" pitchFamily="18" charset="-120"/>
                <a:cs typeface="細明體" panose="02020509000000000000" pitchFamily="49" charset="-120"/>
              </a:rPr>
              <a:t>X[0</a:t>
            </a:r>
            <a:r>
              <a:rPr lang="en-US" altLang="zh-TW" sz="2000" kern="0" dirty="0">
                <a:ea typeface="新細明體" panose="02020500000000000000" pitchFamily="18" charset="-120"/>
                <a:cs typeface="細明體" panose="02020509000000000000" pitchFamily="49" charset="-120"/>
              </a:rPr>
              <a:t>] = </a:t>
            </a:r>
            <a:r>
              <a:rPr lang="en-US" altLang="zh-TW" sz="2000" kern="0" dirty="0" err="1">
                <a:ea typeface="新細明體" panose="02020500000000000000" pitchFamily="18" charset="-120"/>
                <a:cs typeface="細明體" panose="02020509000000000000" pitchFamily="49" charset="-120"/>
              </a:rPr>
              <a:t>linearSolver.solve</a:t>
            </a:r>
            <a:r>
              <a:rPr lang="en-US" altLang="zh-TW" sz="2000" kern="0" dirty="0">
                <a:ea typeface="新細明體" panose="02020500000000000000" pitchFamily="18" charset="-120"/>
                <a:cs typeface="細明體" panose="02020509000000000000" pitchFamily="49" charset="-120"/>
              </a:rPr>
              <a:t>(B[0]);</a:t>
            </a:r>
            <a:endParaRPr lang="zh-TW" altLang="zh-TW" kern="100" dirty="0"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000" kern="0" dirty="0" smtClean="0">
                <a:ea typeface="新細明體" panose="02020500000000000000" pitchFamily="18" charset="-120"/>
                <a:cs typeface="細明體" panose="02020509000000000000" pitchFamily="49" charset="-120"/>
              </a:rPr>
              <a:t>X[1</a:t>
            </a:r>
            <a:r>
              <a:rPr lang="en-US" altLang="zh-TW" sz="2000" kern="0" dirty="0">
                <a:ea typeface="新細明體" panose="02020500000000000000" pitchFamily="18" charset="-120"/>
                <a:cs typeface="細明體" panose="02020509000000000000" pitchFamily="49" charset="-120"/>
              </a:rPr>
              <a:t>] = </a:t>
            </a:r>
            <a:r>
              <a:rPr lang="en-US" altLang="zh-TW" sz="2000" kern="0" dirty="0" err="1">
                <a:ea typeface="新細明體" panose="02020500000000000000" pitchFamily="18" charset="-120"/>
                <a:cs typeface="細明體" panose="02020509000000000000" pitchFamily="49" charset="-120"/>
              </a:rPr>
              <a:t>linearSolver.solve</a:t>
            </a:r>
            <a:r>
              <a:rPr lang="en-US" altLang="zh-TW" sz="2000" kern="0" dirty="0">
                <a:ea typeface="新細明體" panose="02020500000000000000" pitchFamily="18" charset="-120"/>
                <a:cs typeface="細明體" panose="02020509000000000000" pitchFamily="49" charset="-120"/>
              </a:rPr>
              <a:t>(B[1</a:t>
            </a:r>
            <a:r>
              <a:rPr lang="en-US" altLang="zh-TW" sz="2000" kern="0" dirty="0" smtClean="0">
                <a:ea typeface="新細明體" panose="02020500000000000000" pitchFamily="18" charset="-120"/>
                <a:cs typeface="細明體" panose="02020509000000000000" pitchFamily="49" charset="-120"/>
              </a:rPr>
              <a:t>]);</a:t>
            </a:r>
            <a:endParaRPr lang="zh-TW" altLang="zh-TW" kern="100" dirty="0"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615365" y="4647619"/>
            <a:ext cx="655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dirty="0" smtClean="0"/>
              <a:t>X</a:t>
            </a:r>
            <a:endParaRPr lang="zh-TW" altLang="en-US" sz="5400" dirty="0"/>
          </a:p>
        </p:txBody>
      </p:sp>
      <p:sp>
        <p:nvSpPr>
          <p:cNvPr id="11" name="向右箭號 10"/>
          <p:cNvSpPr/>
          <p:nvPr/>
        </p:nvSpPr>
        <p:spPr>
          <a:xfrm>
            <a:off x="6384296" y="4914677"/>
            <a:ext cx="536028" cy="3892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895478" y="4509120"/>
            <a:ext cx="10727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/>
              <a:t>X[0</a:t>
            </a:r>
            <a:r>
              <a:rPr lang="en-US" altLang="zh-TW" sz="2400" dirty="0" smtClean="0"/>
              <a:t>][0]</a:t>
            </a:r>
          </a:p>
          <a:p>
            <a:pPr algn="ctr"/>
            <a:r>
              <a:rPr lang="en-US" altLang="zh-TW" sz="2400" dirty="0"/>
              <a:t>X[0</a:t>
            </a:r>
            <a:r>
              <a:rPr lang="en-US" altLang="zh-TW" sz="2400" dirty="0" smtClean="0"/>
              <a:t>][1]</a:t>
            </a:r>
            <a:endParaRPr lang="en-US" altLang="zh-TW" sz="2400" dirty="0"/>
          </a:p>
          <a:p>
            <a:pPr algn="ctr"/>
            <a:r>
              <a:rPr lang="en-US" altLang="zh-TW" sz="2400" dirty="0"/>
              <a:t>X[0</a:t>
            </a:r>
            <a:r>
              <a:rPr lang="en-US" altLang="zh-TW" sz="2400" dirty="0" smtClean="0"/>
              <a:t>][2</a:t>
            </a:r>
            <a:r>
              <a:rPr lang="en-US" altLang="zh-TW" sz="2400" dirty="0"/>
              <a:t>]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7968208" y="4509120"/>
            <a:ext cx="10727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 smtClean="0"/>
              <a:t>X[1][0]</a:t>
            </a:r>
          </a:p>
          <a:p>
            <a:pPr algn="ctr"/>
            <a:r>
              <a:rPr lang="en-US" altLang="zh-TW" sz="2400" dirty="0" smtClean="0"/>
              <a:t>X[1][1]</a:t>
            </a:r>
            <a:endParaRPr lang="en-US" altLang="zh-TW" sz="2400" dirty="0"/>
          </a:p>
          <a:p>
            <a:pPr algn="ctr"/>
            <a:r>
              <a:rPr lang="en-US" altLang="zh-TW" sz="2400" dirty="0" smtClean="0"/>
              <a:t>X[1][2</a:t>
            </a:r>
            <a:r>
              <a:rPr lang="en-US" altLang="zh-TW" sz="24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2135333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Homework</a:t>
            </a:r>
            <a:endParaRPr lang="zh-TW" altLang="en-US" dirty="0"/>
          </a:p>
        </p:txBody>
      </p:sp>
      <p:pic>
        <p:nvPicPr>
          <p:cNvPr id="7170" name="Picture 2" descr="C:\Users\Yao\Desktop\12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47" y="1776163"/>
            <a:ext cx="1987686" cy="2790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Yao\Desktop\12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112" y="291789"/>
            <a:ext cx="2638561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向下箭號 3"/>
          <p:cNvSpPr/>
          <p:nvPr/>
        </p:nvSpPr>
        <p:spPr>
          <a:xfrm>
            <a:off x="5962355" y="2796900"/>
            <a:ext cx="648072" cy="7491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172" name="Picture 4" descr="C:\Users\Yao\Desktop\12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3573016"/>
            <a:ext cx="2415861" cy="238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Yao\Desktop\1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471" y="1580210"/>
            <a:ext cx="2210092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向右箭號 4"/>
          <p:cNvSpPr/>
          <p:nvPr/>
        </p:nvSpPr>
        <p:spPr>
          <a:xfrm>
            <a:off x="4782776" y="2811787"/>
            <a:ext cx="3312368" cy="4219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52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Surface Parameterization</a:t>
            </a:r>
            <a:endParaRPr lang="zh-TW" altLang="en-US" dirty="0"/>
          </a:p>
        </p:txBody>
      </p:sp>
      <p:pic>
        <p:nvPicPr>
          <p:cNvPr id="1026" name="Picture 2" descr="C:\Users\Yao\Desktop\未命名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1302861"/>
            <a:ext cx="7915723" cy="414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855640" y="5291916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Mercator-</a:t>
            </a:r>
            <a:r>
              <a:rPr lang="en-US" altLang="zh-TW" dirty="0" err="1"/>
              <a:t>Projektion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7464151" y="5219908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Mollweide-Projektion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5447928" y="5517232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www.wikipedia.de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18330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Surface Parameterization</a:t>
            </a:r>
            <a:endParaRPr lang="zh-TW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0" y="1556792"/>
            <a:ext cx="6480720" cy="4122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1999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Surface Parameterization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633" y="1340768"/>
            <a:ext cx="6264695" cy="309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1154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Surface Parameterization</a:t>
            </a:r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0" y="1412776"/>
            <a:ext cx="6840760" cy="4361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817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Surface Parameterization</a:t>
            </a:r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012" y="1412776"/>
            <a:ext cx="6849975" cy="4023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5984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新增 Microsoft PowerPoint 簡報.pptx" id="{D90ECDCE-EF9C-411F-A6F7-0A1CCB494AAA}" vid="{D92BBF86-5A85-4207-982B-F2DC377E0AFC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3319</TotalTime>
  <Words>735</Words>
  <Application>Microsoft Office PowerPoint</Application>
  <PresentationFormat>寬螢幕</PresentationFormat>
  <Paragraphs>198</Paragraphs>
  <Slides>49</Slides>
  <Notes>26</Notes>
  <HiddenSlides>0</HiddenSlides>
  <MMClips>0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3</vt:i4>
      </vt:variant>
      <vt:variant>
        <vt:lpstr>投影片標題</vt:lpstr>
      </vt:variant>
      <vt:variant>
        <vt:i4>49</vt:i4>
      </vt:variant>
    </vt:vector>
  </HeadingPairs>
  <TitlesOfParts>
    <vt:vector size="62" baseType="lpstr">
      <vt:lpstr>細明體</vt:lpstr>
      <vt:lpstr>新細明體</vt:lpstr>
      <vt:lpstr>Arial</vt:lpstr>
      <vt:lpstr>Calibri</vt:lpstr>
      <vt:lpstr>Calibri Light</vt:lpstr>
      <vt:lpstr>Cambria Math</vt:lpstr>
      <vt:lpstr>Symbol</vt:lpstr>
      <vt:lpstr>Times New Roman</vt:lpstr>
      <vt:lpstr>Wingdings</vt:lpstr>
      <vt:lpstr>Office 佈景主題</vt:lpstr>
      <vt:lpstr>Equation</vt:lpstr>
      <vt:lpstr>點陣圖影像</vt:lpstr>
      <vt:lpstr>方程式</vt:lpstr>
      <vt:lpstr>Introduction to  Computer Graphics</vt:lpstr>
      <vt:lpstr>Motivation</vt:lpstr>
      <vt:lpstr>Motivation</vt:lpstr>
      <vt:lpstr>Motivation</vt:lpstr>
      <vt:lpstr>Surface Parameterization</vt:lpstr>
      <vt:lpstr>Surface Parameterization</vt:lpstr>
      <vt:lpstr>Surface Parameterization</vt:lpstr>
      <vt:lpstr>Surface Parameterization</vt:lpstr>
      <vt:lpstr>Surface Parameterization</vt:lpstr>
      <vt:lpstr>Surface Parameterization</vt:lpstr>
      <vt:lpstr>Surface Parameterization</vt:lpstr>
      <vt:lpstr>Objectives</vt:lpstr>
      <vt:lpstr>Planar Parameterization</vt:lpstr>
      <vt:lpstr>PowerPoint 簡報</vt:lpstr>
      <vt:lpstr>MAPS: Multiresolution Adaptive Parameterization of Surfaces</vt:lpstr>
      <vt:lpstr>PolyCube  Parameterization</vt:lpstr>
      <vt:lpstr>Bounded-distortion Piecewise Mesh Parameterization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The distortion metric</vt:lpstr>
      <vt:lpstr>The distortion metric</vt:lpstr>
      <vt:lpstr>The distortion metric</vt:lpstr>
      <vt:lpstr>Flattening a single vertex</vt:lpstr>
      <vt:lpstr>Flattening a single vertex</vt:lpstr>
      <vt:lpstr>Vertex grade components</vt:lpstr>
      <vt:lpstr>Checking self-intersections</vt:lpstr>
      <vt:lpstr>Checking self-intersections</vt:lpstr>
      <vt:lpstr>Adding seams</vt:lpstr>
      <vt:lpstr>Adding seams</vt:lpstr>
      <vt:lpstr>Simple Parameterization</vt:lpstr>
      <vt:lpstr>Simple Parameterization</vt:lpstr>
      <vt:lpstr>Simple Parameterization</vt:lpstr>
      <vt:lpstr>PowerPoint 簡報</vt:lpstr>
      <vt:lpstr>Linear System Library</vt:lpstr>
      <vt:lpstr>Ax=B</vt:lpstr>
      <vt:lpstr>PowerPoint 簡報</vt:lpstr>
      <vt:lpstr>PowerPoint 簡報</vt:lpstr>
      <vt:lpstr>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Parameterization</dc:title>
  <dc:creator>Yao</dc:creator>
  <cp:lastModifiedBy>user</cp:lastModifiedBy>
  <cp:revision>47</cp:revision>
  <dcterms:created xsi:type="dcterms:W3CDTF">2011-09-15T05:35:37Z</dcterms:created>
  <dcterms:modified xsi:type="dcterms:W3CDTF">2016-09-10T01:32:47Z</dcterms:modified>
</cp:coreProperties>
</file>